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4"/>
  </p:notesMasterIdLst>
  <p:sldIdLst>
    <p:sldId id="256" r:id="rId4"/>
    <p:sldId id="258" r:id="rId5"/>
    <p:sldId id="299" r:id="rId6"/>
    <p:sldId id="298" r:id="rId7"/>
    <p:sldId id="297" r:id="rId8"/>
    <p:sldId id="296" r:id="rId9"/>
    <p:sldId id="261" r:id="rId10"/>
    <p:sldId id="283" r:id="rId11"/>
    <p:sldId id="284" r:id="rId12"/>
    <p:sldId id="293" r:id="rId13"/>
    <p:sldId id="292" r:id="rId14"/>
    <p:sldId id="270" r:id="rId15"/>
    <p:sldId id="286" r:id="rId16"/>
    <p:sldId id="285" r:id="rId17"/>
    <p:sldId id="287" r:id="rId18"/>
    <p:sldId id="288" r:id="rId19"/>
    <p:sldId id="289" r:id="rId20"/>
    <p:sldId id="290" r:id="rId21"/>
    <p:sldId id="294" r:id="rId22"/>
    <p:sldId id="295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islav Gojčeta" initials="TG" lastIdx="1" clrIdx="0">
    <p:extLst>
      <p:ext uri="{19B8F6BF-5375-455C-9EA6-DF929625EA0E}">
        <p15:presenceInfo xmlns:p15="http://schemas.microsoft.com/office/powerpoint/2012/main" userId="S::tgojceta@zagreb.hr::0649c89b-8158-4e91-9c3d-f74cd9d7c1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7F0B03-49CB-4593-859F-B89EB6A3C09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1947767-AE2F-4895-AE68-42FD617B7685}">
      <dgm:prSet phldrT="[Text]" custT="1"/>
      <dgm:spPr/>
      <dgm:t>
        <a:bodyPr/>
        <a:lstStyle/>
        <a:p>
          <a:r>
            <a:rPr lang="hr-HR" sz="1400" b="1" dirty="0"/>
            <a:t>Sveobuhvatna obnova </a:t>
          </a:r>
          <a:r>
            <a:rPr lang="hr-HR" sz="1400" dirty="0"/>
            <a:t>(dubinska + mjere za zdraviju klimu unutar zgrade, zaštite od požara i potresa) </a:t>
          </a:r>
          <a:r>
            <a:rPr lang="hr-HR" sz="1400" dirty="0">
              <a:sym typeface="Wingdings" panose="05000000000000000000" pitchFamily="2" charset="2"/>
            </a:rPr>
            <a:t> sufinanciranje RRF i ESI sredstvima do </a:t>
          </a:r>
          <a:r>
            <a:rPr lang="hr-HR" sz="1400" b="1" dirty="0">
              <a:sym typeface="Wingdings" panose="05000000000000000000" pitchFamily="2" charset="2"/>
            </a:rPr>
            <a:t>80%</a:t>
          </a:r>
          <a:r>
            <a:rPr lang="hr-HR" sz="1400" dirty="0">
              <a:sym typeface="Wingdings" panose="05000000000000000000" pitchFamily="2" charset="2"/>
            </a:rPr>
            <a:t> za radove, do </a:t>
          </a:r>
          <a:r>
            <a:rPr lang="hr-HR" sz="1400" b="1" dirty="0">
              <a:sym typeface="Wingdings" panose="05000000000000000000" pitchFamily="2" charset="2"/>
            </a:rPr>
            <a:t>100%</a:t>
          </a:r>
          <a:r>
            <a:rPr lang="hr-HR" sz="1400" dirty="0">
              <a:sym typeface="Wingdings" panose="05000000000000000000" pitchFamily="2" charset="2"/>
            </a:rPr>
            <a:t> dokumentacija i energetski pregledi i certifikati te tehnička pomoć u pripremi i provedbi projekta</a:t>
          </a:r>
          <a:endParaRPr lang="hr-HR" sz="1400" dirty="0"/>
        </a:p>
        <a:p>
          <a:endParaRPr lang="hr-HR" sz="1400" dirty="0"/>
        </a:p>
      </dgm:t>
    </dgm:pt>
    <dgm:pt modelId="{18B606D4-E51E-4BDE-805D-470DBD1FDA2E}" type="parTrans" cxnId="{7DD2B341-6131-4F8E-9BE2-DD8AF231F668}">
      <dgm:prSet/>
      <dgm:spPr/>
      <dgm:t>
        <a:bodyPr/>
        <a:lstStyle/>
        <a:p>
          <a:endParaRPr lang="hr-HR"/>
        </a:p>
      </dgm:t>
    </dgm:pt>
    <dgm:pt modelId="{EC0E8215-B791-4447-AEE4-1B41E728B478}" type="sibTrans" cxnId="{7DD2B341-6131-4F8E-9BE2-DD8AF231F668}">
      <dgm:prSet/>
      <dgm:spPr/>
      <dgm:t>
        <a:bodyPr/>
        <a:lstStyle/>
        <a:p>
          <a:endParaRPr lang="hr-HR"/>
        </a:p>
      </dgm:t>
    </dgm:pt>
    <dgm:pt modelId="{DC562865-F5AE-483D-8FE9-30BA8269188F}">
      <dgm:prSet phldrT="[Text]" custT="1"/>
      <dgm:spPr/>
      <dgm:t>
        <a:bodyPr/>
        <a:lstStyle/>
        <a:p>
          <a:r>
            <a:rPr lang="hr-HR" sz="1400" b="1" dirty="0"/>
            <a:t>Energetska obnova </a:t>
          </a:r>
          <a:r>
            <a:rPr lang="hr-HR" sz="1400" dirty="0">
              <a:sym typeface="Wingdings" panose="05000000000000000000" pitchFamily="2" charset="2"/>
            </a:rPr>
            <a:t> sufinanciranje RRF i ESI sredstvima do </a:t>
          </a:r>
          <a:r>
            <a:rPr lang="hr-HR" sz="1400" b="1" dirty="0">
              <a:sym typeface="Wingdings" panose="05000000000000000000" pitchFamily="2" charset="2"/>
            </a:rPr>
            <a:t>60%</a:t>
          </a:r>
          <a:r>
            <a:rPr lang="hr-HR" sz="1400" dirty="0">
              <a:sym typeface="Wingdings" panose="05000000000000000000" pitchFamily="2" charset="2"/>
            </a:rPr>
            <a:t> za radove, do </a:t>
          </a:r>
          <a:r>
            <a:rPr lang="hr-HR" sz="1400" b="1" dirty="0">
              <a:sym typeface="Wingdings" panose="05000000000000000000" pitchFamily="2" charset="2"/>
            </a:rPr>
            <a:t>85%</a:t>
          </a:r>
          <a:r>
            <a:rPr lang="hr-HR" sz="1400" dirty="0">
              <a:sym typeface="Wingdings" panose="05000000000000000000" pitchFamily="2" charset="2"/>
            </a:rPr>
            <a:t> dokumentacija i energetski pregledi i certifikati</a:t>
          </a:r>
          <a:endParaRPr lang="hr-HR" sz="1400" dirty="0"/>
        </a:p>
      </dgm:t>
    </dgm:pt>
    <dgm:pt modelId="{4FC6643D-1B31-48D6-B487-9B6CFE89E8DB}" type="parTrans" cxnId="{6699BD84-CAA8-4FF7-9A6A-B50DC6F2CC32}">
      <dgm:prSet/>
      <dgm:spPr/>
      <dgm:t>
        <a:bodyPr/>
        <a:lstStyle/>
        <a:p>
          <a:endParaRPr lang="hr-HR"/>
        </a:p>
      </dgm:t>
    </dgm:pt>
    <dgm:pt modelId="{779159BC-3DAC-4157-90EB-3C277BAB8F8B}" type="sibTrans" cxnId="{6699BD84-CAA8-4FF7-9A6A-B50DC6F2CC32}">
      <dgm:prSet/>
      <dgm:spPr/>
      <dgm:t>
        <a:bodyPr/>
        <a:lstStyle/>
        <a:p>
          <a:endParaRPr lang="hr-HR"/>
        </a:p>
      </dgm:t>
    </dgm:pt>
    <dgm:pt modelId="{BC48E76D-C33D-4F13-BC17-894AF515D80A}">
      <dgm:prSet phldrT="[Text]" custT="1"/>
      <dgm:spPr/>
      <dgm:t>
        <a:bodyPr/>
        <a:lstStyle/>
        <a:p>
          <a:r>
            <a:rPr lang="hr-HR" sz="1400" b="1" dirty="0"/>
            <a:t>Dubinska obnova </a:t>
          </a:r>
          <a:r>
            <a:rPr lang="hr-HR" sz="1400" dirty="0"/>
            <a:t>(energetska + mjere energetske učinkovitosti na ovojnici i tehničkim sustavima) </a:t>
          </a:r>
          <a:r>
            <a:rPr lang="hr-HR" sz="1400" dirty="0">
              <a:sym typeface="Wingdings" panose="05000000000000000000" pitchFamily="2" charset="2"/>
            </a:rPr>
            <a:t> sufinanciranje RRF i ESI sredstvima do </a:t>
          </a:r>
          <a:r>
            <a:rPr lang="hr-HR" sz="1400" b="1" dirty="0">
              <a:sym typeface="Wingdings" panose="05000000000000000000" pitchFamily="2" charset="2"/>
            </a:rPr>
            <a:t>80% </a:t>
          </a:r>
          <a:r>
            <a:rPr lang="hr-HR" sz="1400" dirty="0">
              <a:sym typeface="Wingdings" panose="05000000000000000000" pitchFamily="2" charset="2"/>
            </a:rPr>
            <a:t>za radove, do </a:t>
          </a:r>
          <a:r>
            <a:rPr lang="hr-HR" sz="1400" b="1" dirty="0">
              <a:sym typeface="Wingdings" panose="05000000000000000000" pitchFamily="2" charset="2"/>
            </a:rPr>
            <a:t>85%</a:t>
          </a:r>
          <a:r>
            <a:rPr lang="hr-HR" sz="1400" dirty="0">
              <a:sym typeface="Wingdings" panose="05000000000000000000" pitchFamily="2" charset="2"/>
            </a:rPr>
            <a:t> dokumentacija i energetski pregledi i certifikati te tehnička pomoć u pripremi i provedbi projekta</a:t>
          </a:r>
          <a:endParaRPr lang="hr-HR" sz="1400" dirty="0"/>
        </a:p>
      </dgm:t>
    </dgm:pt>
    <dgm:pt modelId="{7BF2118F-65AD-4CE7-9779-BB0E83C9DFB7}" type="parTrans" cxnId="{F8598C02-A454-4EC0-9CEF-36396DB445BB}">
      <dgm:prSet/>
      <dgm:spPr/>
      <dgm:t>
        <a:bodyPr/>
        <a:lstStyle/>
        <a:p>
          <a:endParaRPr lang="hr-HR"/>
        </a:p>
      </dgm:t>
    </dgm:pt>
    <dgm:pt modelId="{C3319271-E778-4695-B1AD-30E5A2C48A02}" type="sibTrans" cxnId="{F8598C02-A454-4EC0-9CEF-36396DB445BB}">
      <dgm:prSet/>
      <dgm:spPr/>
      <dgm:t>
        <a:bodyPr/>
        <a:lstStyle/>
        <a:p>
          <a:endParaRPr lang="hr-HR"/>
        </a:p>
      </dgm:t>
    </dgm:pt>
    <dgm:pt modelId="{054A6E7B-B606-4E66-ACA3-5389C4B25021}">
      <dgm:prSet phldrT="[Text]" custT="1"/>
      <dgm:spPr/>
      <dgm:t>
        <a:bodyPr/>
        <a:lstStyle/>
        <a:p>
          <a:r>
            <a:rPr lang="hr-HR" sz="2800" b="1" dirty="0"/>
            <a:t>RRF + ESI</a:t>
          </a:r>
        </a:p>
      </dgm:t>
    </dgm:pt>
    <dgm:pt modelId="{47F12793-D49F-494F-A8B8-7911F57EA3E7}" type="parTrans" cxnId="{AACC4D8F-5620-44D8-841A-D5D9184DADA2}">
      <dgm:prSet/>
      <dgm:spPr/>
      <dgm:t>
        <a:bodyPr/>
        <a:lstStyle/>
        <a:p>
          <a:endParaRPr lang="hr-HR"/>
        </a:p>
      </dgm:t>
    </dgm:pt>
    <dgm:pt modelId="{551484DB-A6D2-4CF4-84D3-594FD5319FA8}" type="sibTrans" cxnId="{AACC4D8F-5620-44D8-841A-D5D9184DADA2}">
      <dgm:prSet/>
      <dgm:spPr/>
      <dgm:t>
        <a:bodyPr/>
        <a:lstStyle/>
        <a:p>
          <a:endParaRPr lang="hr-HR"/>
        </a:p>
      </dgm:t>
    </dgm:pt>
    <dgm:pt modelId="{47C8603B-96F2-4CD4-BDC5-71DFA5545C0D}" type="pres">
      <dgm:prSet presAssocID="{A17F0B03-49CB-4593-859F-B89EB6A3C094}" presName="diagram" presStyleCnt="0">
        <dgm:presLayoutVars>
          <dgm:dir/>
          <dgm:resizeHandles val="exact"/>
        </dgm:presLayoutVars>
      </dgm:prSet>
      <dgm:spPr/>
    </dgm:pt>
    <dgm:pt modelId="{26EAE671-3934-4F4F-A72F-B07E1BD54D26}" type="pres">
      <dgm:prSet presAssocID="{91947767-AE2F-4895-AE68-42FD617B7685}" presName="node" presStyleLbl="node1" presStyleIdx="0" presStyleCnt="4" custScaleX="186571" custScaleY="67560" custLinFactY="70563" custLinFactNeighborX="-4633" custLinFactNeighborY="100000">
        <dgm:presLayoutVars>
          <dgm:bulletEnabled val="1"/>
        </dgm:presLayoutVars>
      </dgm:prSet>
      <dgm:spPr/>
    </dgm:pt>
    <dgm:pt modelId="{D3DEB193-0CA1-417A-B3BF-1BFAB35015B3}" type="pres">
      <dgm:prSet presAssocID="{EC0E8215-B791-4447-AEE4-1B41E728B478}" presName="sibTrans" presStyleCnt="0"/>
      <dgm:spPr/>
    </dgm:pt>
    <dgm:pt modelId="{E9F21555-987F-4F46-9D5F-92B2032651DF}" type="pres">
      <dgm:prSet presAssocID="{DC562865-F5AE-483D-8FE9-30BA8269188F}" presName="node" presStyleLbl="node1" presStyleIdx="1" presStyleCnt="4" custScaleX="186571" custScaleY="53924" custLinFactNeighborX="-4392" custLinFactNeighborY="-52076">
        <dgm:presLayoutVars>
          <dgm:bulletEnabled val="1"/>
        </dgm:presLayoutVars>
      </dgm:prSet>
      <dgm:spPr/>
    </dgm:pt>
    <dgm:pt modelId="{A91E552A-498D-4A73-87AD-8A294777E64E}" type="pres">
      <dgm:prSet presAssocID="{779159BC-3DAC-4157-90EB-3C277BAB8F8B}" presName="sibTrans" presStyleCnt="0"/>
      <dgm:spPr/>
    </dgm:pt>
    <dgm:pt modelId="{873D09AF-5DE9-4462-A289-93F973424F16}" type="pres">
      <dgm:prSet presAssocID="{BC48E76D-C33D-4F13-BC17-894AF515D80A}" presName="node" presStyleLbl="node1" presStyleIdx="2" presStyleCnt="4" custScaleX="186571" custScaleY="67313" custLinFactNeighborX="-4633" custLinFactNeighborY="-62195">
        <dgm:presLayoutVars>
          <dgm:bulletEnabled val="1"/>
        </dgm:presLayoutVars>
      </dgm:prSet>
      <dgm:spPr/>
    </dgm:pt>
    <dgm:pt modelId="{BFB91F5D-719A-4EFF-8B58-D377CC2EA96C}" type="pres">
      <dgm:prSet presAssocID="{C3319271-E778-4695-B1AD-30E5A2C48A02}" presName="sibTrans" presStyleCnt="0"/>
      <dgm:spPr/>
    </dgm:pt>
    <dgm:pt modelId="{2F80CAE1-BF2E-457D-8B61-1E8029677F20}" type="pres">
      <dgm:prSet presAssocID="{054A6E7B-B606-4E66-ACA3-5389C4B25021}" presName="node" presStyleLbl="node1" presStyleIdx="3" presStyleCnt="4" custScaleX="186571" custScaleY="22689" custLinFactY="-100000" custLinFactNeighborX="-4633" custLinFactNeighborY="-132183">
        <dgm:presLayoutVars>
          <dgm:bulletEnabled val="1"/>
        </dgm:presLayoutVars>
      </dgm:prSet>
      <dgm:spPr/>
    </dgm:pt>
  </dgm:ptLst>
  <dgm:cxnLst>
    <dgm:cxn modelId="{F8598C02-A454-4EC0-9CEF-36396DB445BB}" srcId="{A17F0B03-49CB-4593-859F-B89EB6A3C094}" destId="{BC48E76D-C33D-4F13-BC17-894AF515D80A}" srcOrd="2" destOrd="0" parTransId="{7BF2118F-65AD-4CE7-9779-BB0E83C9DFB7}" sibTransId="{C3319271-E778-4695-B1AD-30E5A2C48A02}"/>
    <dgm:cxn modelId="{ECC69929-989C-4D35-92CA-714207CEDFB8}" type="presOf" srcId="{DC562865-F5AE-483D-8FE9-30BA8269188F}" destId="{E9F21555-987F-4F46-9D5F-92B2032651DF}" srcOrd="0" destOrd="0" presId="urn:microsoft.com/office/officeart/2005/8/layout/default"/>
    <dgm:cxn modelId="{7DD2B341-6131-4F8E-9BE2-DD8AF231F668}" srcId="{A17F0B03-49CB-4593-859F-B89EB6A3C094}" destId="{91947767-AE2F-4895-AE68-42FD617B7685}" srcOrd="0" destOrd="0" parTransId="{18B606D4-E51E-4BDE-805D-470DBD1FDA2E}" sibTransId="{EC0E8215-B791-4447-AEE4-1B41E728B478}"/>
    <dgm:cxn modelId="{1894E248-F4F0-4C74-9964-E89C3247CA2C}" type="presOf" srcId="{91947767-AE2F-4895-AE68-42FD617B7685}" destId="{26EAE671-3934-4F4F-A72F-B07E1BD54D26}" srcOrd="0" destOrd="0" presId="urn:microsoft.com/office/officeart/2005/8/layout/default"/>
    <dgm:cxn modelId="{6699BD84-CAA8-4FF7-9A6A-B50DC6F2CC32}" srcId="{A17F0B03-49CB-4593-859F-B89EB6A3C094}" destId="{DC562865-F5AE-483D-8FE9-30BA8269188F}" srcOrd="1" destOrd="0" parTransId="{4FC6643D-1B31-48D6-B487-9B6CFE89E8DB}" sibTransId="{779159BC-3DAC-4157-90EB-3C277BAB8F8B}"/>
    <dgm:cxn modelId="{AACC4D8F-5620-44D8-841A-D5D9184DADA2}" srcId="{A17F0B03-49CB-4593-859F-B89EB6A3C094}" destId="{054A6E7B-B606-4E66-ACA3-5389C4B25021}" srcOrd="3" destOrd="0" parTransId="{47F12793-D49F-494F-A8B8-7911F57EA3E7}" sibTransId="{551484DB-A6D2-4CF4-84D3-594FD5319FA8}"/>
    <dgm:cxn modelId="{C3F5A697-FFB6-45E6-B2A1-88A2F18E9A0F}" type="presOf" srcId="{A17F0B03-49CB-4593-859F-B89EB6A3C094}" destId="{47C8603B-96F2-4CD4-BDC5-71DFA5545C0D}" srcOrd="0" destOrd="0" presId="urn:microsoft.com/office/officeart/2005/8/layout/default"/>
    <dgm:cxn modelId="{16D907A8-51BE-4816-9311-9C6CA2D349EF}" type="presOf" srcId="{BC48E76D-C33D-4F13-BC17-894AF515D80A}" destId="{873D09AF-5DE9-4462-A289-93F973424F16}" srcOrd="0" destOrd="0" presId="urn:microsoft.com/office/officeart/2005/8/layout/default"/>
    <dgm:cxn modelId="{74C5BEB9-BE4F-45D3-93C2-340079B42401}" type="presOf" srcId="{054A6E7B-B606-4E66-ACA3-5389C4B25021}" destId="{2F80CAE1-BF2E-457D-8B61-1E8029677F20}" srcOrd="0" destOrd="0" presId="urn:microsoft.com/office/officeart/2005/8/layout/default"/>
    <dgm:cxn modelId="{F2015F62-AA57-4EE0-8A4A-4DCE2D8A80E4}" type="presParOf" srcId="{47C8603B-96F2-4CD4-BDC5-71DFA5545C0D}" destId="{26EAE671-3934-4F4F-A72F-B07E1BD54D26}" srcOrd="0" destOrd="0" presId="urn:microsoft.com/office/officeart/2005/8/layout/default"/>
    <dgm:cxn modelId="{59C28B8A-43D7-499F-9382-0AD05F544CF2}" type="presParOf" srcId="{47C8603B-96F2-4CD4-BDC5-71DFA5545C0D}" destId="{D3DEB193-0CA1-417A-B3BF-1BFAB35015B3}" srcOrd="1" destOrd="0" presId="urn:microsoft.com/office/officeart/2005/8/layout/default"/>
    <dgm:cxn modelId="{3A33420A-5562-466A-8F70-5A38BA91F039}" type="presParOf" srcId="{47C8603B-96F2-4CD4-BDC5-71DFA5545C0D}" destId="{E9F21555-987F-4F46-9D5F-92B2032651DF}" srcOrd="2" destOrd="0" presId="urn:microsoft.com/office/officeart/2005/8/layout/default"/>
    <dgm:cxn modelId="{FD84A9C8-4223-4EFE-865E-81225092CC74}" type="presParOf" srcId="{47C8603B-96F2-4CD4-BDC5-71DFA5545C0D}" destId="{A91E552A-498D-4A73-87AD-8A294777E64E}" srcOrd="3" destOrd="0" presId="urn:microsoft.com/office/officeart/2005/8/layout/default"/>
    <dgm:cxn modelId="{A0EB6B6B-10D9-43A4-BD9C-28C0D8E0D5AB}" type="presParOf" srcId="{47C8603B-96F2-4CD4-BDC5-71DFA5545C0D}" destId="{873D09AF-5DE9-4462-A289-93F973424F16}" srcOrd="4" destOrd="0" presId="urn:microsoft.com/office/officeart/2005/8/layout/default"/>
    <dgm:cxn modelId="{516A95B2-8363-411C-8F8D-1AA77F4C6903}" type="presParOf" srcId="{47C8603B-96F2-4CD4-BDC5-71DFA5545C0D}" destId="{BFB91F5D-719A-4EFF-8B58-D377CC2EA96C}" srcOrd="5" destOrd="0" presId="urn:microsoft.com/office/officeart/2005/8/layout/default"/>
    <dgm:cxn modelId="{CE8E7108-F590-4260-81D7-CEAF96B17DB3}" type="presParOf" srcId="{47C8603B-96F2-4CD4-BDC5-71DFA5545C0D}" destId="{2F80CAE1-BF2E-457D-8B61-1E8029677F2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AE671-3934-4F4F-A72F-B07E1BD54D26}">
      <dsp:nvSpPr>
        <dsp:cNvPr id="0" name=""/>
        <dsp:cNvSpPr/>
      </dsp:nvSpPr>
      <dsp:spPr>
        <a:xfrm>
          <a:off x="81361" y="3366962"/>
          <a:ext cx="6136509" cy="13332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Sveobuhvatna obnova </a:t>
          </a:r>
          <a:r>
            <a:rPr lang="hr-HR" sz="1400" kern="1200" dirty="0"/>
            <a:t>(dubinska + mjere za zdraviju klimu unutar zgrade, zaštite od požara i potresa) </a:t>
          </a:r>
          <a:r>
            <a:rPr lang="hr-HR" sz="1400" kern="1200" dirty="0">
              <a:sym typeface="Wingdings" panose="05000000000000000000" pitchFamily="2" charset="2"/>
            </a:rPr>
            <a:t> sufinanciranje RRF i ESI sredstvima do </a:t>
          </a:r>
          <a:r>
            <a:rPr lang="hr-HR" sz="1400" b="1" kern="1200" dirty="0">
              <a:sym typeface="Wingdings" panose="05000000000000000000" pitchFamily="2" charset="2"/>
            </a:rPr>
            <a:t>80%</a:t>
          </a:r>
          <a:r>
            <a:rPr lang="hr-HR" sz="1400" kern="1200" dirty="0">
              <a:sym typeface="Wingdings" panose="05000000000000000000" pitchFamily="2" charset="2"/>
            </a:rPr>
            <a:t> za radove, do </a:t>
          </a:r>
          <a:r>
            <a:rPr lang="hr-HR" sz="1400" b="1" kern="1200" dirty="0">
              <a:sym typeface="Wingdings" panose="05000000000000000000" pitchFamily="2" charset="2"/>
            </a:rPr>
            <a:t>100%</a:t>
          </a:r>
          <a:r>
            <a:rPr lang="hr-HR" sz="1400" kern="1200" dirty="0">
              <a:sym typeface="Wingdings" panose="05000000000000000000" pitchFamily="2" charset="2"/>
            </a:rPr>
            <a:t> dokumentacija i energetski pregledi i certifikati te tehnička pomoć u pripremi i provedbi projekta</a:t>
          </a:r>
          <a:endParaRPr lang="hr-HR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400" kern="1200" dirty="0"/>
        </a:p>
      </dsp:txBody>
      <dsp:txXfrm>
        <a:off x="81361" y="3366962"/>
        <a:ext cx="6136509" cy="1333270"/>
      </dsp:txXfrm>
    </dsp:sp>
    <dsp:sp modelId="{E9F21555-987F-4F46-9D5F-92B2032651DF}">
      <dsp:nvSpPr>
        <dsp:cNvPr id="0" name=""/>
        <dsp:cNvSpPr/>
      </dsp:nvSpPr>
      <dsp:spPr>
        <a:xfrm>
          <a:off x="89287" y="635449"/>
          <a:ext cx="6136509" cy="1064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Energetska obnova </a:t>
          </a:r>
          <a:r>
            <a:rPr lang="hr-HR" sz="1400" kern="1200" dirty="0">
              <a:sym typeface="Wingdings" panose="05000000000000000000" pitchFamily="2" charset="2"/>
            </a:rPr>
            <a:t> sufinanciranje RRF i ESI sredstvima do </a:t>
          </a:r>
          <a:r>
            <a:rPr lang="hr-HR" sz="1400" b="1" kern="1200" dirty="0">
              <a:sym typeface="Wingdings" panose="05000000000000000000" pitchFamily="2" charset="2"/>
            </a:rPr>
            <a:t>60%</a:t>
          </a:r>
          <a:r>
            <a:rPr lang="hr-HR" sz="1400" kern="1200" dirty="0">
              <a:sym typeface="Wingdings" panose="05000000000000000000" pitchFamily="2" charset="2"/>
            </a:rPr>
            <a:t> za radove, do </a:t>
          </a:r>
          <a:r>
            <a:rPr lang="hr-HR" sz="1400" b="1" kern="1200" dirty="0">
              <a:sym typeface="Wingdings" panose="05000000000000000000" pitchFamily="2" charset="2"/>
            </a:rPr>
            <a:t>85%</a:t>
          </a:r>
          <a:r>
            <a:rPr lang="hr-HR" sz="1400" kern="1200" dirty="0">
              <a:sym typeface="Wingdings" panose="05000000000000000000" pitchFamily="2" charset="2"/>
            </a:rPr>
            <a:t> dokumentacija i energetski pregledi i certifikati</a:t>
          </a:r>
          <a:endParaRPr lang="hr-HR" sz="1400" kern="1200" dirty="0"/>
        </a:p>
      </dsp:txBody>
      <dsp:txXfrm>
        <a:off x="89287" y="635449"/>
        <a:ext cx="6136509" cy="1064169"/>
      </dsp:txXfrm>
    </dsp:sp>
    <dsp:sp modelId="{873D09AF-5DE9-4462-A289-93F973424F16}">
      <dsp:nvSpPr>
        <dsp:cNvPr id="0" name=""/>
        <dsp:cNvSpPr/>
      </dsp:nvSpPr>
      <dsp:spPr>
        <a:xfrm>
          <a:off x="81361" y="1828834"/>
          <a:ext cx="6136509" cy="13283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Dubinska obnova </a:t>
          </a:r>
          <a:r>
            <a:rPr lang="hr-HR" sz="1400" kern="1200" dirty="0"/>
            <a:t>(energetska + mjere energetske učinkovitosti na ovojnici i tehničkim sustavima) </a:t>
          </a:r>
          <a:r>
            <a:rPr lang="hr-HR" sz="1400" kern="1200" dirty="0">
              <a:sym typeface="Wingdings" panose="05000000000000000000" pitchFamily="2" charset="2"/>
            </a:rPr>
            <a:t> sufinanciranje RRF i ESI sredstvima do </a:t>
          </a:r>
          <a:r>
            <a:rPr lang="hr-HR" sz="1400" b="1" kern="1200" dirty="0">
              <a:sym typeface="Wingdings" panose="05000000000000000000" pitchFamily="2" charset="2"/>
            </a:rPr>
            <a:t>80% </a:t>
          </a:r>
          <a:r>
            <a:rPr lang="hr-HR" sz="1400" kern="1200" dirty="0">
              <a:sym typeface="Wingdings" panose="05000000000000000000" pitchFamily="2" charset="2"/>
            </a:rPr>
            <a:t>za radove, do </a:t>
          </a:r>
          <a:r>
            <a:rPr lang="hr-HR" sz="1400" b="1" kern="1200" dirty="0">
              <a:sym typeface="Wingdings" panose="05000000000000000000" pitchFamily="2" charset="2"/>
            </a:rPr>
            <a:t>85%</a:t>
          </a:r>
          <a:r>
            <a:rPr lang="hr-HR" sz="1400" kern="1200" dirty="0">
              <a:sym typeface="Wingdings" panose="05000000000000000000" pitchFamily="2" charset="2"/>
            </a:rPr>
            <a:t> dokumentacija i energetski pregledi i certifikati te tehnička pomoć u pripremi i provedbi projekta</a:t>
          </a:r>
          <a:endParaRPr lang="hr-HR" sz="1400" kern="1200" dirty="0"/>
        </a:p>
      </dsp:txBody>
      <dsp:txXfrm>
        <a:off x="81361" y="1828834"/>
        <a:ext cx="6136509" cy="1328395"/>
      </dsp:txXfrm>
    </dsp:sp>
    <dsp:sp modelId="{2F80CAE1-BF2E-457D-8B61-1E8029677F20}">
      <dsp:nvSpPr>
        <dsp:cNvPr id="0" name=""/>
        <dsp:cNvSpPr/>
      </dsp:nvSpPr>
      <dsp:spPr>
        <a:xfrm>
          <a:off x="81361" y="131493"/>
          <a:ext cx="6136509" cy="447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1" kern="1200" dirty="0"/>
            <a:t>RRF + ESI</a:t>
          </a:r>
        </a:p>
      </dsp:txBody>
      <dsp:txXfrm>
        <a:off x="81361" y="131493"/>
        <a:ext cx="6136509" cy="447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4B235-9331-4A1F-9310-4478D295F46E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2592B-2233-4C00-9855-F519DDA9AD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455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100" dirty="0"/>
              <a:t> 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0345B-E8B3-4758-9633-163330AE4BCA}" type="slidenum">
              <a:rPr kumimoji="0" lang="hr-HR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hr-H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27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6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34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445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C037-8F9A-4792-90A1-E3EDD89F3835}" type="datetime1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29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CAD-CE1A-4D4D-8576-66ED2C314022}" type="datetime1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680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6D5-5664-4399-8EF2-D98645691A66}" type="datetime1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258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25BE-FBE6-4FDE-9C69-A1C9E74169B2}" type="datetime1">
              <a:rPr lang="hr-HR" smtClean="0"/>
              <a:t>24.3.2022.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8B2B-8DE7-44D2-B221-111734317FE0}" type="datetime1">
              <a:rPr lang="hr-HR" smtClean="0"/>
              <a:t>24.3.2022.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5566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8DB6-6973-4EB5-914B-D0D9E0309DE0}" type="datetime1">
              <a:rPr lang="hr-HR" smtClean="0"/>
              <a:t>24.3.2022.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99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2E3D-AE48-4D20-A9F0-19F7CA07D06F}" type="datetime1">
              <a:rPr lang="hr-HR" smtClean="0"/>
              <a:t>24.3.2022.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4454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B804-593C-4E98-81A0-A0A7D4B260FB}" type="datetime1">
              <a:rPr lang="hr-HR" smtClean="0"/>
              <a:t>24.3.2022.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38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75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AF-78A9-4516-9D6E-2FCBF8907F40}" type="datetime1">
              <a:rPr lang="hr-HR" smtClean="0"/>
              <a:t>24.3.2022.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12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364-1D86-40C6-9CE7-3E9280FF9646}" type="datetime1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610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DC4-0A51-4668-B928-10E2C0829927}" type="datetime1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8225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297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6152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/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61563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52209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45539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171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39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136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9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49534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9"/>
            <a:ext cx="5014913" cy="4873625"/>
          </a:xfrm>
        </p:spPr>
        <p:txBody>
          <a:bodyPr anchor="t"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363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3672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71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39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3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1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7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15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9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5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51B4F-C6AD-4CD1-A6FA-63110D6BBFEB}" type="datetime1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7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2D8-84A0-4613-9EA2-A0BB14827545}" type="datetimeFigureOut">
              <a:rPr lang="hr-HR" smtClean="0"/>
              <a:t>24.3.2022.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807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png"/><Relationship Id="rId7" Type="http://schemas.openxmlformats.org/officeDocument/2006/relationships/diagramData" Target="../diagrams/data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11" Type="http://schemas.microsoft.com/office/2007/relationships/diagramDrawing" Target="../diagrams/drawing1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3.docx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4.docx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.docx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hyperlink" Target="mailto:razvojna.agencija@zagreb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.docx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0B79D9-824B-4CC9-97C2-F188D3CAD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717" y="3687324"/>
            <a:ext cx="5830452" cy="2405886"/>
          </a:xfrm>
        </p:spPr>
        <p:txBody>
          <a:bodyPr>
            <a:noAutofit/>
          </a:bodyPr>
          <a:lstStyle/>
          <a:p>
            <a:r>
              <a:rPr lang="hr-HR" sz="3200" i="1" dirty="0">
                <a:solidFill>
                  <a:srgbClr val="0070C0"/>
                </a:solidFill>
                <a:latin typeface="Arial Black" panose="020B0A04020102020204" pitchFamily="34" charset="0"/>
              </a:rPr>
              <a:t>Potencijalni EU izvori financiranja projekata Sektora za sport i mlade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70193D0-E9D0-4F74-A5F5-865B2600B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2533"/>
            <a:ext cx="4000717" cy="13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6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1185184"/>
            <a:ext cx="87434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Za sufinanciranje obnove, osim sredstava RRF-a koristit će se raspoloživi izvori financiranja poput ESI fondova, nacionalna sredstva FZOEU, sredstva iz sustava obveza energetskih ušteda itd. </a:t>
            </a:r>
          </a:p>
          <a:p>
            <a:endParaRPr lang="hr-HR" dirty="0"/>
          </a:p>
          <a:p>
            <a:r>
              <a:rPr lang="hr-HR" dirty="0"/>
              <a:t>Iz VFO 2021.-2027. će se nastaviti financiranje energetske obnove javnih i stambenih zgrada uz poticanje dubinske obnove te sveobuhvatne obnove zgrada, koja osim energetske implementira mjere za osiguranje zdravih unutarnjih klimatskih uvjeta, zaštite od požara i smanjenje rizika povezanih s pojačanom seizmičkom aktivnosti.</a:t>
            </a:r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3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D071B56-C78D-4988-8733-2A12E3912C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747034"/>
              </p:ext>
            </p:extLst>
          </p:nvPr>
        </p:nvGraphicFramePr>
        <p:xfrm>
          <a:off x="1651000" y="609365"/>
          <a:ext cx="6604000" cy="5162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8878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10F73CA-9635-44DB-A64D-91FCA77679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203845"/>
              </p:ext>
            </p:extLst>
          </p:nvPr>
        </p:nvGraphicFramePr>
        <p:xfrm>
          <a:off x="1847755" y="1516342"/>
          <a:ext cx="5754687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Document" r:id="rId8" imgW="5755343" imgH="4406404" progId="Word.Document.12">
                  <p:embed/>
                </p:oleObj>
              </mc:Choice>
              <mc:Fallback>
                <p:oleObj name="Document" r:id="rId8" imgW="5755343" imgH="440640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47755" y="1516342"/>
                        <a:ext cx="5754687" cy="440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FFF5F39-A139-4300-B535-391501D9A13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03558" y="420967"/>
            <a:ext cx="5298884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1185184"/>
            <a:ext cx="874342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C6.1. R1-I2 </a:t>
            </a:r>
            <a:r>
              <a:rPr lang="hr-HR" sz="2400" b="1" dirty="0">
                <a:solidFill>
                  <a:srgbClr val="0070C0"/>
                </a:solidFill>
              </a:rPr>
              <a:t>Obnova zgrada oštećenih u potresu s energetskom obnovom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r>
              <a:rPr lang="hr-HR" dirty="0"/>
              <a:t>Nakon razornog potresa u Zagrebu označeno je neuporabljivo ili privremeno neuporabljivo više od 6 tisuća zgrada, među kojima su dječji vrtići, osnovne škole, srednje škole, fakulteti, instituti, znanstvene ustanove, sportske građevine i ustanove kulture.</a:t>
            </a:r>
          </a:p>
          <a:p>
            <a:endParaRPr lang="hr-HR" dirty="0"/>
          </a:p>
          <a:p>
            <a:r>
              <a:rPr lang="hr-HR" dirty="0"/>
              <a:t>Prema RDNA (Rapid Damage Needs Assessment) zagrebačkog potresa, ukupan trošak obnove unutar sektora stanovanja, obrazovanja, zdravstva te kulture i kulturne baštine iznosio bi oko 17 milijardi eura</a:t>
            </a:r>
          </a:p>
          <a:p>
            <a:endParaRPr lang="hr-HR" dirty="0"/>
          </a:p>
          <a:p>
            <a:r>
              <a:rPr lang="hr-HR" dirty="0"/>
              <a:t>Ova investicija uključuje obnovu na području Sisačko-moslavačke, Karlovačke, Zagrebačke, Krapinsko-zagorske županije, kao i Grada Zagreba</a:t>
            </a:r>
          </a:p>
          <a:p>
            <a:endParaRPr lang="hr-HR" dirty="0"/>
          </a:p>
          <a:p>
            <a:endParaRPr lang="hr-HR" dirty="0"/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425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D49CCD-123B-40F8-BD48-8E51DCC5FAB9}"/>
              </a:ext>
            </a:extLst>
          </p:cNvPr>
          <p:cNvSpPr txBox="1"/>
          <p:nvPr/>
        </p:nvSpPr>
        <p:spPr>
          <a:xfrm>
            <a:off x="638603" y="1308683"/>
            <a:ext cx="845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Hrvatska se odlučila za sveobuhvatnu obnovu koja uvažava stanje temeljnih zahtjeva za građevinu, od kojih su za sigurnost od posebnog značaja mehanička otpornost i stabilnost (koja sadrži protupotresnu otpornost zgrada), zaštita od požara te energetska učinkovitost.</a:t>
            </a:r>
          </a:p>
          <a:p>
            <a:endParaRPr lang="hr-HR" dirty="0"/>
          </a:p>
          <a:p>
            <a:r>
              <a:rPr lang="hr-HR" dirty="0"/>
              <a:t>Sveobuhvatnom obnovom višestambenih zgrada i zgrada javnog sektora oštećenih u potresu, osigurat će se saniranje nastalih oštećenja, povećanje mehaničke otpornosti i stabilnosti zgrade – posebice povećanje otpornosti na potres, povećanje energetske učinkovitosti i korištenje OIE, energetske uštede, smanjenje emisije CO2, dugoročno smanjenje troškova održavanja, povećanje zdravih unutarnjih klimatskih uvjeta, povećanje sigurnosti od požara, ublažavanje energetskog siromaštva i stupnja ugroženosti njime.</a:t>
            </a:r>
          </a:p>
        </p:txBody>
      </p:sp>
    </p:spTree>
    <p:extLst>
      <p:ext uri="{BB962C8B-B14F-4D97-AF65-F5344CB8AC3E}">
        <p14:creationId xmlns:p14="http://schemas.microsoft.com/office/powerpoint/2010/main" val="46425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D49CCD-123B-40F8-BD48-8E51DCC5FAB9}"/>
              </a:ext>
            </a:extLst>
          </p:cNvPr>
          <p:cNvSpPr txBox="1"/>
          <p:nvPr/>
        </p:nvSpPr>
        <p:spPr>
          <a:xfrm>
            <a:off x="879905" y="763398"/>
            <a:ext cx="84509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Obnova nakon oba potresa financirat će se kombinirano iz Fonda za solidarnost i RRF-a na način da se vraćanje zgrada u prvobitno stanje prije oštećenja financira iz Fonda za solidarnost, a razlika iznosa do cjelovite obnove uključujući i povećanje energetske učinkovitosti objekata iz RRF-a.</a:t>
            </a:r>
          </a:p>
          <a:p>
            <a:endParaRPr lang="hr-HR" dirty="0"/>
          </a:p>
          <a:p>
            <a:r>
              <a:rPr lang="hr-HR" dirty="0"/>
              <a:t>Troškovi cjelovite obnove (uključujući BBB – </a:t>
            </a:r>
            <a:r>
              <a:rPr lang="hr-HR" i="1" dirty="0"/>
              <a:t>Build back better</a:t>
            </a:r>
            <a:r>
              <a:rPr lang="hr-HR" dirty="0"/>
              <a:t>) za sektor stanovanja iznose oko 500 EUR/m2, za sektor obrazovanja oko 1.650 EUR/m2, za sektor zdravstva 3.650 EUR/m2, te za sektor kulture i kulturne baštine 3.500 EUR/m2.</a:t>
            </a:r>
          </a:p>
          <a:p>
            <a:endParaRPr lang="hr-HR" dirty="0"/>
          </a:p>
          <a:p>
            <a:r>
              <a:rPr lang="hr-HR" dirty="0"/>
              <a:t>Za sva ulaganja, osim u zgrade koje imaju status kulturnog dobra uz spomenička svojstva (20%), postojat će minimalni zahtjev od 50% smanjenja godišnje potrebne toplinske energije za grijanje – ekvivalentno smanjenju potrošnje primarne energije od 30% što se dokazuje glavnim projektom.</a:t>
            </a:r>
          </a:p>
          <a:p>
            <a:endParaRPr lang="hr-HR" dirty="0"/>
          </a:p>
          <a:p>
            <a:r>
              <a:rPr lang="hr-HR" dirty="0"/>
              <a:t>U provedbu investicije uključena je tehnička pomoć i usluge vanjskih stručnjaka.</a:t>
            </a:r>
          </a:p>
        </p:txBody>
      </p:sp>
    </p:spTree>
    <p:extLst>
      <p:ext uri="{BB962C8B-B14F-4D97-AF65-F5344CB8AC3E}">
        <p14:creationId xmlns:p14="http://schemas.microsoft.com/office/powerpoint/2010/main" val="1892618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4985702-8CBF-4A0A-B924-B3B323F87B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577127"/>
              </p:ext>
            </p:extLst>
          </p:nvPr>
        </p:nvGraphicFramePr>
        <p:xfrm>
          <a:off x="734219" y="473075"/>
          <a:ext cx="8132762" cy="621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Document" r:id="rId8" imgW="5755343" imgH="4400289" progId="Word.Document.12">
                  <p:embed/>
                </p:oleObj>
              </mc:Choice>
              <mc:Fallback>
                <p:oleObj name="Document" r:id="rId8" imgW="5755343" imgH="4400289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10F73CA-9635-44DB-A64D-91FCA77679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219" y="473075"/>
                        <a:ext cx="8132762" cy="621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4644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1185184"/>
            <a:ext cx="87434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C6.1. R1-I3 </a:t>
            </a:r>
            <a:r>
              <a:rPr lang="hr-HR" sz="2400" b="1" dirty="0">
                <a:solidFill>
                  <a:srgbClr val="0070C0"/>
                </a:solidFill>
              </a:rPr>
              <a:t>Energetska obnova zgrada sa statusom kulturnog dobra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r>
              <a:rPr lang="hr-HR" dirty="0"/>
              <a:t>Energetskom obnovom kulturnih dobara smanjit će se emisije CO2, potrošnja energije bit će niža, dugoročno će se smanjiti troškovi održavanja, obnovit će se dotrajale i energetski neučinkovite zgrade sa statusom kulturnog dobra, doprinijet će se razvoju kružnog gospodarstva i korištenju rješenja zasnovanih na prirodi.</a:t>
            </a:r>
          </a:p>
          <a:p>
            <a:endParaRPr lang="hr-HR" dirty="0"/>
          </a:p>
          <a:p>
            <a:r>
              <a:rPr lang="hr-HR" dirty="0"/>
              <a:t>Mjera uključuje pripremu i provedbu otvorenih poziva na dostavu projektnih prijedloga za izradu dokumentacije i provedbu radova energetske obnove zgrada sa statusom kulturnog dobra javne i kulturne namjene.</a:t>
            </a:r>
          </a:p>
          <a:p>
            <a:endParaRPr lang="hr-HR" dirty="0"/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33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D49CCD-123B-40F8-BD48-8E51DCC5FAB9}"/>
              </a:ext>
            </a:extLst>
          </p:cNvPr>
          <p:cNvSpPr txBox="1"/>
          <p:nvPr/>
        </p:nvSpPr>
        <p:spPr>
          <a:xfrm>
            <a:off x="879905" y="763398"/>
            <a:ext cx="845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Obuhvaćene su dvije kategorije zgrada: pojedinačno zaštićena kulturna dobra (pojedinačne građevine i graditeljski sklopovi) i zgrade koje se nalaze unutar zaštićene kulturno-povijesne cjeline.</a:t>
            </a:r>
          </a:p>
          <a:p>
            <a:endParaRPr lang="hr-HR" dirty="0"/>
          </a:p>
          <a:p>
            <a:r>
              <a:rPr lang="hr-HR" dirty="0"/>
              <a:t>U provedbu investicije uključena je tehnička pomoć i usluge vanjskih stručnjaka.</a:t>
            </a:r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03A4AC2-B7FB-4628-AAD8-114CEEE5D3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534050"/>
              </p:ext>
            </p:extLst>
          </p:nvPr>
        </p:nvGraphicFramePr>
        <p:xfrm>
          <a:off x="734218" y="3276600"/>
          <a:ext cx="8132763" cy="6181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8" imgW="5755343" imgH="4397052" progId="Word.Document.12">
                  <p:embed/>
                </p:oleObj>
              </mc:Choice>
              <mc:Fallback>
                <p:oleObj name="Document" r:id="rId8" imgW="5755343" imgH="4397052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4985702-8CBF-4A0A-B924-B3B323F87B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218" y="3276600"/>
                        <a:ext cx="8132763" cy="6181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02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64740" y="2539102"/>
            <a:ext cx="8598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U Nacionalnoj razvojnoj strategiji 2030. navedeno je da će se ulaganjem u mjere socijalne politike koje uključuju i poboljšanje pristupa i kvalitete temeljne društvene infrastrukture i usluga, uključujući obrazovnu, zdravstvenu, kulturnu ili sportsku infrastrukturu i programe, pridonijeti poboljšanju kvalitete života u svim krajevima Hrvatske.</a:t>
            </a: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6D49F953-D660-4B98-8E32-60248C783BCF}"/>
              </a:ext>
            </a:extLst>
          </p:cNvPr>
          <p:cNvSpPr txBox="1">
            <a:spLocks/>
          </p:cNvSpPr>
          <p:nvPr/>
        </p:nvSpPr>
        <p:spPr>
          <a:xfrm>
            <a:off x="359225" y="-94663"/>
            <a:ext cx="8776386" cy="2405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II. a) Operativni program Konkurentnost i kohezija 2021. – 2027.</a:t>
            </a:r>
            <a:endParaRPr lang="hr-HR" sz="2400" b="1" i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8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48060" y="1824415"/>
            <a:ext cx="8598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C</a:t>
            </a:r>
            <a:r>
              <a:rPr lang="hr-HR" b="1" dirty="0"/>
              <a:t>1</a:t>
            </a:r>
            <a:r>
              <a:rPr lang="sv-SE" b="1" dirty="0"/>
              <a:t>.</a:t>
            </a:r>
            <a:r>
              <a:rPr lang="hr-HR" b="1" dirty="0"/>
              <a:t>6</a:t>
            </a:r>
            <a:r>
              <a:rPr lang="sv-SE" b="1" dirty="0"/>
              <a:t>.</a:t>
            </a:r>
            <a:r>
              <a:rPr lang="hr-HR" b="1" dirty="0"/>
              <a:t> </a:t>
            </a:r>
            <a:r>
              <a:rPr lang="sv-SE" b="1" dirty="0">
                <a:solidFill>
                  <a:srgbClr val="0070C0"/>
                </a:solidFill>
              </a:rPr>
              <a:t>Razvoj održivog, inovativnog i otpornog turizma</a:t>
            </a:r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r>
              <a:rPr lang="hr-HR" b="1" dirty="0"/>
              <a:t>C1.6. R1 </a:t>
            </a:r>
            <a:r>
              <a:rPr lang="hr-HR" b="1" dirty="0">
                <a:solidFill>
                  <a:srgbClr val="0070C0"/>
                </a:solidFill>
              </a:rPr>
              <a:t>Povećanje otpornosti i održivosti turističkog sektora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r>
              <a:rPr lang="pl-PL" b="1" dirty="0"/>
              <a:t>C1.6. R1-I1 </a:t>
            </a:r>
            <a:r>
              <a:rPr lang="pl-PL" b="1" dirty="0">
                <a:solidFill>
                  <a:srgbClr val="0070C0"/>
                </a:solidFill>
              </a:rPr>
              <a:t>Regionalna diverzifikacija i specijalizacija hrvatskog turizma kroz ulaganja u razvoj turističkih proizvoda visoke dodane vrijednosti</a:t>
            </a:r>
            <a:endParaRPr lang="hr-HR" b="1" dirty="0">
              <a:solidFill>
                <a:srgbClr val="0070C0"/>
              </a:solidFill>
            </a:endParaRP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6D49F953-D660-4B98-8E32-60248C783BCF}"/>
              </a:ext>
            </a:extLst>
          </p:cNvPr>
          <p:cNvSpPr txBox="1">
            <a:spLocks/>
          </p:cNvSpPr>
          <p:nvPr/>
        </p:nvSpPr>
        <p:spPr>
          <a:xfrm>
            <a:off x="359225" y="-94663"/>
            <a:ext cx="8776386" cy="2405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I. a) Reforme i investicije unutar komponente GOSPODARSTVO (</a:t>
            </a:r>
            <a:r>
              <a:rPr lang="hr-HR" sz="2400" b="1" i="1" dirty="0">
                <a:solidFill>
                  <a:srgbClr val="0070C0"/>
                </a:solidFill>
                <a:latin typeface="Arial Black" panose="020B0A04020102020204" pitchFamily="34" charset="0"/>
              </a:rPr>
              <a:t>NPOO</a:t>
            </a:r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)</a:t>
            </a:r>
            <a:r>
              <a:rPr lang="hr-HR" sz="2400" b="1" i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902610-ED14-430D-8D7D-BD67D0069A5E}"/>
              </a:ext>
            </a:extLst>
          </p:cNvPr>
          <p:cNvSpPr txBox="1"/>
          <p:nvPr/>
        </p:nvSpPr>
        <p:spPr>
          <a:xfrm>
            <a:off x="448060" y="3024264"/>
            <a:ext cx="81087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0070C0"/>
              </a:solidFill>
            </a:endParaRP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Poboljšanjem sportsko-rekreacijskih sadržaja, odnosno sportsko-rekreacijskih centara i zona aktivnog turizma potaknuo bi se razvoj sportsko-rekreacijskog turizma kroz unaprjeđenje ponude za goste čiji motiv dolaska nije samo „sunce i more“ već aktivni turizam.</a:t>
            </a:r>
          </a:p>
        </p:txBody>
      </p:sp>
    </p:spTree>
    <p:extLst>
      <p:ext uri="{BB962C8B-B14F-4D97-AF65-F5344CB8AC3E}">
        <p14:creationId xmlns:p14="http://schemas.microsoft.com/office/powerpoint/2010/main" val="816580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58896"/>
            <a:ext cx="874342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Prioritet 6. </a:t>
            </a:r>
            <a:r>
              <a:rPr lang="hr-HR" sz="2400" b="1" dirty="0">
                <a:solidFill>
                  <a:srgbClr val="0070C0"/>
                </a:solidFill>
              </a:rPr>
              <a:t>Jačanje zdravstvenog sustava; promicanje socijalnog uključivanja, obrazovanja i cjeloživotnog učenja</a:t>
            </a:r>
          </a:p>
          <a:p>
            <a:r>
              <a:rPr lang="hr-HR" sz="2400" b="1" dirty="0"/>
              <a:t>Specifični cilj 4. (vi) </a:t>
            </a:r>
            <a:r>
              <a:rPr lang="hr-HR" sz="2400" b="1" dirty="0">
                <a:solidFill>
                  <a:srgbClr val="0070C0"/>
                </a:solidFill>
              </a:rPr>
              <a:t>Jačanje uloge kulture i održivog turizma u gospodarskom razvoju, socijalnoj uključenosti i socijalnim inovacijama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r>
              <a:rPr lang="hr-HR" dirty="0"/>
              <a:t>Osigurat će se pristupačnost kulturne, turističke i sportske infrastrukture primjenom univerzalnog dizajna prilikom modernizacije i unapređenja infrastrukture.</a:t>
            </a:r>
          </a:p>
          <a:p>
            <a:endParaRPr lang="hr-HR" dirty="0"/>
          </a:p>
          <a:p>
            <a:r>
              <a:rPr lang="hr-HR" dirty="0"/>
              <a:t>Operacija će obuhvaćati sljedeće aktivnosti:</a:t>
            </a:r>
          </a:p>
          <a:p>
            <a:r>
              <a:rPr lang="hr-HR" dirty="0"/>
              <a:t>• Ulaganja u gradnju, obnovu, rekonstrukciju i prenamjenu objekata u turističke i sportske infrastrukture;</a:t>
            </a:r>
          </a:p>
          <a:p>
            <a:r>
              <a:rPr lang="hr-HR" dirty="0"/>
              <a:t>• Nabavu opreme, uključujući i suvremenu IKT opremu i odgovarajuću programsku podršku (software).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639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53642" y="2782669"/>
            <a:ext cx="8598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Dostupnost i </a:t>
            </a:r>
            <a:r>
              <a:rPr lang="hr-HR" i="1" dirty="0" err="1"/>
              <a:t>priuštivost</a:t>
            </a:r>
            <a:r>
              <a:rPr lang="hr-HR" i="1" dirty="0"/>
              <a:t> sportskih i rekreativnih sadržaja predstavlja jedan od alata </a:t>
            </a:r>
            <a:r>
              <a:rPr lang="hr-HR" i="1"/>
              <a:t>socijalnog uključivanja.</a:t>
            </a:r>
            <a:endParaRPr lang="hr-HR" i="1" dirty="0"/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6D49F953-D660-4B98-8E32-60248C783BCF}"/>
              </a:ext>
            </a:extLst>
          </p:cNvPr>
          <p:cNvSpPr txBox="1">
            <a:spLocks/>
          </p:cNvSpPr>
          <p:nvPr/>
        </p:nvSpPr>
        <p:spPr>
          <a:xfrm>
            <a:off x="359225" y="-94663"/>
            <a:ext cx="8776386" cy="2405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II. b) Operativni program Učinkoviti ljudski 	potencijali 2021.-2027.</a:t>
            </a:r>
            <a:endParaRPr lang="hr-HR" sz="2400" b="1" i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96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58896"/>
            <a:ext cx="87434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2.1.1.1. h) </a:t>
            </a:r>
            <a:r>
              <a:rPr lang="hr-HR" sz="2400" b="1" dirty="0">
                <a:solidFill>
                  <a:srgbClr val="0070C0"/>
                </a:solidFill>
              </a:rPr>
              <a:t>Poticanje aktivnog uključivanja radi promicanja jednakih mogućnosti, nediskriminacije i aktivnog sudjelovanja te poboljšanje </a:t>
            </a:r>
            <a:r>
              <a:rPr lang="hr-HR" sz="2400" b="1" dirty="0" err="1">
                <a:solidFill>
                  <a:srgbClr val="0070C0"/>
                </a:solidFill>
              </a:rPr>
              <a:t>zapošljivosti</a:t>
            </a:r>
            <a:r>
              <a:rPr lang="hr-HR" sz="2400" b="1" dirty="0">
                <a:solidFill>
                  <a:srgbClr val="0070C0"/>
                </a:solidFill>
              </a:rPr>
              <a:t>, posebno za skupine u nepovoljnom položaju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Povećanje dostupnosti sportskih i rekreativnih sadržaja koje pružaju pravne osobe u sportu, a posebice za mlade i osobe s invaliditetom uključivanjem u sportske programe i natjecanja, osposobljavanjem </a:t>
            </a:r>
            <a:r>
              <a:rPr lang="hr-HR" dirty="0" err="1"/>
              <a:t>klasifikatora</a:t>
            </a:r>
            <a:r>
              <a:rPr lang="hr-HR" dirty="0"/>
              <a:t>, trenera za rad s ranjivim kupinama te uvođenjem asistenata u sportu za ranjive skupine, posebice osobe s invaliditetom i djecu s teškoćama u razvoju.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Korisnici: ustanove u području socijalne zaštite, zapošljavanja, obrazovanja, obrazovanja odraslih, pravosuđa, turizma, sporta, organizacije civilnoga društva, jedinice lokalne i područne (regionalne) samouprave, znanstvene organizacije, pravne osobe iz sustava sporta, Ured za ljudska prava i prava nacionalnih manjina, ministarstvo nadležno za volonterstvo.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38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53642" y="2782669"/>
            <a:ext cx="8598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ITP je </a:t>
            </a:r>
            <a:r>
              <a:rPr lang="hr-HR" i="1" dirty="0" err="1"/>
              <a:t>višefondovski</a:t>
            </a:r>
            <a:r>
              <a:rPr lang="hr-HR" i="1" dirty="0"/>
              <a:t> program, a uključuje korištenje Europskog fonda za regionalni razvoj (EFRR) i Fonda za pravednu tranziciju (FPT) za rješavanje specifičnih problema na lokalnoj i regionalnoj razini.</a:t>
            </a: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6D49F953-D660-4B98-8E32-60248C783BCF}"/>
              </a:ext>
            </a:extLst>
          </p:cNvPr>
          <p:cNvSpPr txBox="1">
            <a:spLocks/>
          </p:cNvSpPr>
          <p:nvPr/>
        </p:nvSpPr>
        <p:spPr>
          <a:xfrm>
            <a:off x="359225" y="-94663"/>
            <a:ext cx="8776386" cy="2405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II. c) Integrirani teritorijalni program 2021. – 2027.</a:t>
            </a:r>
            <a:endParaRPr lang="hr-HR" sz="2400" b="1" i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59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58896"/>
            <a:ext cx="874342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Specifični cilj 5 (i) </a:t>
            </a:r>
            <a:r>
              <a:rPr lang="hr-HR" sz="2400" b="1" dirty="0">
                <a:solidFill>
                  <a:srgbClr val="0070C0"/>
                </a:solidFill>
              </a:rPr>
              <a:t>Poticanje integriranog i </a:t>
            </a:r>
            <a:r>
              <a:rPr lang="hr-HR" sz="2400" b="1" dirty="0" err="1">
                <a:solidFill>
                  <a:srgbClr val="0070C0"/>
                </a:solidFill>
              </a:rPr>
              <a:t>uključivog</a:t>
            </a:r>
            <a:r>
              <a:rPr lang="hr-HR" sz="2400" b="1" dirty="0">
                <a:solidFill>
                  <a:srgbClr val="0070C0"/>
                </a:solidFill>
              </a:rPr>
              <a:t> društvenog i gospodarskog razvoja, razvoja u području okoliša, kulture, prirodne baštine, održivog turizma i sigurnosti u urbanim područjima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Sanacija </a:t>
            </a:r>
            <a:r>
              <a:rPr lang="hr-HR" dirty="0" err="1"/>
              <a:t>brownfield</a:t>
            </a:r>
            <a:r>
              <a:rPr lang="hr-HR" dirty="0"/>
              <a:t> područja (uključujući industrijske lokacije i onečišćena zemljišta, kontaminirana ili napuštena) te revitalizacija istih u kulturnu ili sportsku namjenu, socijalno stanovanje, za namjenu zelene površine (parkove, vrtove i sl.) koje su dio sustava zelene infrastrukture gradova i/ili dio </a:t>
            </a:r>
            <a:r>
              <a:rPr lang="hr-HR" dirty="0" err="1"/>
              <a:t>green</a:t>
            </a:r>
            <a:r>
              <a:rPr lang="hr-HR" dirty="0"/>
              <a:t> </a:t>
            </a:r>
            <a:r>
              <a:rPr lang="hr-HR" dirty="0" err="1"/>
              <a:t>belt</a:t>
            </a:r>
            <a:r>
              <a:rPr lang="hr-HR" dirty="0"/>
              <a:t>-a/</a:t>
            </a:r>
            <a:r>
              <a:rPr lang="hr-HR" dirty="0" err="1"/>
              <a:t>buffera</a:t>
            </a:r>
            <a:r>
              <a:rPr lang="hr-HR" dirty="0"/>
              <a:t> gradova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Ulaganje u infrastrukturu i osiguravanje komunikacijskih sustava i tehnologija tijela državne uprave, javne uprave, pružatelja socijalnih, obrazovnih, zdravstvenih, usluga, kulturnih, sportskih sadržaja s ciljem stvaranja pristupačnog okruženja te izgradnju inkluzivnog društva na regionalnoj i lokalnoj razini (osobe s invaliditetom)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45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81287" y="1192985"/>
            <a:ext cx="874342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Ulaganja u višenamjensku sportsku, edukacijsku, turističku , društveno-kulturnu, IRI, gospodarsku, društveno-poduzetničku i sličnu infrastrukturu značajnu za uključiv gospodarski i društveni razvoj kroz doprinos zdravlju i dobrobiti građana, socijalnom uključivanju, obrazovanju i proširenju turističke ponude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Ulaganja u modernizaciju i obnovu javne turističke infrastrukture, uključujući i sportsku infrastrukturu koja doprinosi podršci razvoju resursa javnog turizma a vodeći računa o diverzifikaciji i specijalizaciji turističke ponude gradova sukladno potencijalima razvoja aktivnih i posebnih oblika turizma</a:t>
            </a:r>
            <a:endParaRPr lang="hr-HR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5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53642" y="2782669"/>
            <a:ext cx="8598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 err="1"/>
              <a:t>Interreg</a:t>
            </a:r>
            <a:r>
              <a:rPr lang="hr-HR" i="1" dirty="0"/>
              <a:t> program Slovenija Hrvatska provodi se s ciljem postizanja zaštićenog, odgovornog i povezanog prekograničnog područja, gdje je održivi razvoj prepoznat i korišten kao osnovno sredstvo za postizanje ekonomskog razvoja, sigurnosti, zaštite bioraznolikosti i društvene dobrobiti svih stanovnika.</a:t>
            </a: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6D49F953-D660-4B98-8E32-60248C783BCF}"/>
              </a:ext>
            </a:extLst>
          </p:cNvPr>
          <p:cNvSpPr txBox="1">
            <a:spLocks/>
          </p:cNvSpPr>
          <p:nvPr/>
        </p:nvSpPr>
        <p:spPr>
          <a:xfrm>
            <a:off x="359225" y="-94663"/>
            <a:ext cx="8776386" cy="2405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III. </a:t>
            </a:r>
            <a:r>
              <a:rPr lang="hr-HR" sz="2400" b="1" dirty="0" err="1">
                <a:solidFill>
                  <a:srgbClr val="0070C0"/>
                </a:solidFill>
                <a:latin typeface="Arial Black" panose="020B0A04020102020204" pitchFamily="34" charset="0"/>
              </a:rPr>
              <a:t>Interreg</a:t>
            </a:r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 program SLOVENIJA – HRVATSKA    				  2021. – 2027. </a:t>
            </a:r>
            <a:endParaRPr lang="hr-HR" sz="2400" b="1" i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130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558896"/>
            <a:ext cx="874342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/>
              <a:t>Interreg</a:t>
            </a:r>
            <a:r>
              <a:rPr lang="hr-HR" sz="2400" b="1" dirty="0"/>
              <a:t> specifični cilj 3.2. </a:t>
            </a:r>
            <a:r>
              <a:rPr lang="hr-HR" sz="2400" b="1" dirty="0">
                <a:solidFill>
                  <a:srgbClr val="0070C0"/>
                </a:solidFill>
              </a:rPr>
              <a:t>Jačanje međusobnog povjerenja i potpora akcijama „od građana za građane”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sz="2400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Zajednička prekogranična događanja kojima se povećava povezanost, umrežavanje, međugeneracijska solidarnost (npr. kulturni događaji, sportski događaji, ljetni kampovi, rekreacijske aktivnosti u prirodi, organizirani događaji učenja temeljenog na iskustvu, zajedničke akcije čišćenja prirode, ozelenjivanje javnih površina)</a:t>
            </a:r>
            <a:endParaRPr lang="hr-HR" b="1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22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1614660"/>
            <a:ext cx="85987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2400" b="1" dirty="0" err="1">
                <a:solidFill>
                  <a:srgbClr val="0070C0"/>
                </a:solidFill>
              </a:rPr>
              <a:t>Horizon</a:t>
            </a:r>
            <a:r>
              <a:rPr lang="hr-HR" sz="2400" b="1" dirty="0">
                <a:solidFill>
                  <a:srgbClr val="0070C0"/>
                </a:solidFill>
              </a:rPr>
              <a:t> Europe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r>
              <a:rPr lang="hr-HR" dirty="0"/>
              <a:t>Sportski sektor može imati koristi od različitih komponenti </a:t>
            </a:r>
            <a:r>
              <a:rPr lang="hr-HR" dirty="0" err="1"/>
              <a:t>Horizon</a:t>
            </a:r>
            <a:r>
              <a:rPr lang="hr-HR" dirty="0"/>
              <a:t> Europe pokazujući svoj potencijalni doprinos ciljevima programa. Sportski sektor mogao bi pridonijeti sveobuhvatnim prioritetima EU-a prelaska na zeleno i digitalno gospodarstvo, koji su ključni u provedbi programa. Sportski sektor je relevantan za nekoliko specifičnih misija identificiranih za </a:t>
            </a:r>
            <a:r>
              <a:rPr lang="hr-HR" dirty="0" err="1"/>
              <a:t>Horizon</a:t>
            </a:r>
            <a:r>
              <a:rPr lang="hr-HR" dirty="0"/>
              <a:t> Europe koje se odnose na: zdravlje, klimatske promjene, društvene transformacije i pametne gradove. Štoviše, </a:t>
            </a:r>
            <a:r>
              <a:rPr lang="hr-HR" dirty="0" err="1"/>
              <a:t>Horizon</a:t>
            </a:r>
            <a:r>
              <a:rPr lang="hr-HR" dirty="0"/>
              <a:t> Europe pruža mogućnosti zainteresiranim stranama u sportu da se uključe i doprinesu različitim istraživačkim programima i projektima, posebno vezanim uz poboljšanje zdravlja kroz tjelesnu aktivnost, inovacije temeljene na sportu ili </a:t>
            </a:r>
            <a:r>
              <a:rPr lang="hr-HR" dirty="0" err="1"/>
              <a:t>ozelenjavanje</a:t>
            </a:r>
            <a:r>
              <a:rPr lang="hr-HR" dirty="0"/>
              <a:t> sportskog sektora.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6D49F953-D660-4B98-8E32-60248C783BCF}"/>
              </a:ext>
            </a:extLst>
          </p:cNvPr>
          <p:cNvSpPr txBox="1">
            <a:spLocks/>
          </p:cNvSpPr>
          <p:nvPr/>
        </p:nvSpPr>
        <p:spPr>
          <a:xfrm>
            <a:off x="359225" y="-94663"/>
            <a:ext cx="8776386" cy="2405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IV. Drugi EU programi za novo financijsko razdoblje</a:t>
            </a:r>
            <a:endParaRPr lang="hr-HR" sz="2400" b="1" i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71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81287" y="1352376"/>
            <a:ext cx="874342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</a:rPr>
              <a:t>LIFE PROGRAM 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r>
              <a:rPr lang="hr-HR" dirty="0"/>
              <a:t>Sportski sektor može imati koristi od financiranja kroz program LIFE, s obzirom na važnost sporta i tjelesne aktivnosti u rješavanju pitanja okoliša. Pozivi za podnošenje prijava od interesa za sportski sektor mogli bi biti objavljeni u okviru područja „Kružno gospodarstvo i kvaliteta života“, „Ublažavanje i prilagodba klimatskih promjena“ i „Prijelaz na čistu energiju“.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5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609365"/>
            <a:ext cx="8743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Navode se ulaganja u zaštitu, razvoj i promicanje resursa javnog turizma i turističkih usluga kao što su </a:t>
            </a:r>
            <a:r>
              <a:rPr lang="hr-HR" dirty="0" err="1"/>
              <a:t>posjetiteljski</a:t>
            </a:r>
            <a:r>
              <a:rPr lang="hr-HR" dirty="0"/>
              <a:t> centri, informativni centri i slični objekti za dobrodošlicu, pješačke staze, šetnice, staze za učenje, lječilišta i terme, sportsko rekreacijski sadržaji i zone aktivnog turizma, skloništa i osmatračnice, biciklističke i skijaške staze i dr.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21E8DB8-549D-4D2A-A72B-CF58A30DC0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565921"/>
              </p:ext>
            </p:extLst>
          </p:nvPr>
        </p:nvGraphicFramePr>
        <p:xfrm>
          <a:off x="214312" y="2165062"/>
          <a:ext cx="9172575" cy="700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Document" r:id="rId8" imgW="5755343" imgH="4397052" progId="Word.Document.12">
                  <p:embed/>
                </p:oleObj>
              </mc:Choice>
              <mc:Fallback>
                <p:oleObj name="Document" r:id="rId8" imgW="5755343" imgH="4397052" progId="Word.Document.12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1E8DB8-549D-4D2A-A72B-CF58A30DC07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4312" y="2165062"/>
                        <a:ext cx="9172575" cy="700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5769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3">
            <a:extLst>
              <a:ext uri="{FF2B5EF4-FFF2-40B4-BE49-F238E27FC236}">
                <a16:creationId xmlns:a16="http://schemas.microsoft.com/office/drawing/2014/main" id="{02854B69-3717-4293-B45C-7CB04AF7EA9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333" y="5523253"/>
            <a:ext cx="1516856" cy="538123"/>
          </a:xfrm>
          <a:prstGeom prst="rect">
            <a:avLst/>
          </a:prstGeom>
        </p:spPr>
      </p:pic>
      <p:pic>
        <p:nvPicPr>
          <p:cNvPr id="4" name="Slika 1">
            <a:extLst>
              <a:ext uri="{FF2B5EF4-FFF2-40B4-BE49-F238E27FC236}">
                <a16:creationId xmlns:a16="http://schemas.microsoft.com/office/drawing/2014/main" id="{E57ED35F-65B4-415C-B24B-62A7C889EA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739" y="5523253"/>
            <a:ext cx="1054060" cy="654725"/>
          </a:xfrm>
          <a:prstGeom prst="rect">
            <a:avLst/>
          </a:prstGeom>
        </p:spPr>
      </p:pic>
      <p:pic>
        <p:nvPicPr>
          <p:cNvPr id="5" name="Slika 2">
            <a:extLst>
              <a:ext uri="{FF2B5EF4-FFF2-40B4-BE49-F238E27FC236}">
                <a16:creationId xmlns:a16="http://schemas.microsoft.com/office/drawing/2014/main" id="{020F58D8-6071-4866-B7AF-BF94CAFE1E84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11" y="5523253"/>
            <a:ext cx="1774339" cy="512295"/>
          </a:xfrm>
          <a:prstGeom prst="rect">
            <a:avLst/>
          </a:prstGeom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3473DDE3-1B9B-43AD-87CC-204E07CB759F}"/>
              </a:ext>
            </a:extLst>
          </p:cNvPr>
          <p:cNvSpPr/>
          <p:nvPr/>
        </p:nvSpPr>
        <p:spPr>
          <a:xfrm>
            <a:off x="1091572" y="1881129"/>
            <a:ext cx="7980694" cy="2776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37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75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Zahvaljujemo na pažnji!</a:t>
            </a:r>
          </a:p>
          <a:p>
            <a:pPr marL="0" marR="0" lvl="0" indent="0" algn="l" defTabSz="3714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463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371475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63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https://www.razvojnaagencijazagreb.hr/</a:t>
            </a:r>
          </a:p>
          <a:p>
            <a:pPr marL="0" marR="0" lvl="0" indent="0" algn="ctr" defTabSz="37147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63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Prilaz Ivana Visina 1-3 / 10 000 Zagreb, Hrvatska</a:t>
            </a:r>
          </a:p>
          <a:p>
            <a:pPr marL="0" marR="0" lvl="0" indent="0" algn="ctr" defTabSz="37147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63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Tel: +385 1 460 3482</a:t>
            </a:r>
          </a:p>
          <a:p>
            <a:pPr marL="0" marR="0" lvl="0" indent="0" algn="ctr" defTabSz="371475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63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razvojna.agencija@zagreb.hr</a:t>
            </a:r>
            <a:r>
              <a:rPr kumimoji="0" lang="hr-HR" sz="1463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hr-HR" sz="146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69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48060" y="1824415"/>
            <a:ext cx="8598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C</a:t>
            </a:r>
            <a:r>
              <a:rPr lang="hr-HR" b="1" dirty="0"/>
              <a:t>2</a:t>
            </a:r>
            <a:r>
              <a:rPr lang="sv-SE" b="1" dirty="0"/>
              <a:t>.</a:t>
            </a:r>
            <a:r>
              <a:rPr lang="hr-HR" b="1" dirty="0"/>
              <a:t>3</a:t>
            </a:r>
            <a:r>
              <a:rPr lang="sv-SE" b="1" dirty="0"/>
              <a:t>.</a:t>
            </a:r>
            <a:r>
              <a:rPr lang="hr-HR" b="1" dirty="0"/>
              <a:t> </a:t>
            </a:r>
            <a:r>
              <a:rPr lang="hr-HR" b="1" dirty="0">
                <a:solidFill>
                  <a:srgbClr val="0070C0"/>
                </a:solidFill>
              </a:rPr>
              <a:t>Digitalna transformacija društva i javne uprave</a:t>
            </a:r>
            <a:r>
              <a:rPr lang="sv-SE" b="1" dirty="0">
                <a:solidFill>
                  <a:srgbClr val="0070C0"/>
                </a:solidFill>
              </a:rPr>
              <a:t> </a:t>
            </a:r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r>
              <a:rPr lang="hr-HR" b="1" dirty="0"/>
              <a:t>C2.3. R3 </a:t>
            </a:r>
            <a:r>
              <a:rPr lang="hr-HR" b="1" dirty="0">
                <a:solidFill>
                  <a:srgbClr val="0070C0"/>
                </a:solidFill>
              </a:rPr>
              <a:t>Modernizacija i daljnji razvoj državne informacijske infrastrukture kao osnove za sigurnu i financijski učinkovitu interakciju tijela javne uprave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r>
              <a:rPr lang="pl-PL" b="1" dirty="0"/>
              <a:t>C2.3. R3-I16 </a:t>
            </a:r>
            <a:r>
              <a:rPr lang="pl-PL" b="1" dirty="0">
                <a:solidFill>
                  <a:srgbClr val="0070C0"/>
                </a:solidFill>
              </a:rPr>
              <a:t>Digitalizacija procesa u sportu i rekreaciji na lokalnoj i regionalnoj razini</a:t>
            </a:r>
            <a:r>
              <a:rPr lang="hr-HR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6D49F953-D660-4B98-8E32-60248C783BCF}"/>
              </a:ext>
            </a:extLst>
          </p:cNvPr>
          <p:cNvSpPr txBox="1">
            <a:spLocks/>
          </p:cNvSpPr>
          <p:nvPr/>
        </p:nvSpPr>
        <p:spPr>
          <a:xfrm>
            <a:off x="359225" y="-94663"/>
            <a:ext cx="8776386" cy="2405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I. b) Reforme i investicije unutar komponente JAVNA UPRAVA, PRAVOSUĐE I DRŽAVNA IMOVINA (</a:t>
            </a:r>
            <a:r>
              <a:rPr lang="hr-HR" sz="2400" b="1" i="1" dirty="0">
                <a:solidFill>
                  <a:srgbClr val="0070C0"/>
                </a:solidFill>
                <a:latin typeface="Arial Black" panose="020B0A04020102020204" pitchFamily="34" charset="0"/>
              </a:rPr>
              <a:t>NPOO</a:t>
            </a:r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)</a:t>
            </a:r>
            <a:r>
              <a:rPr lang="hr-HR" sz="2400" b="1" i="1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902610-ED14-430D-8D7D-BD67D0069A5E}"/>
              </a:ext>
            </a:extLst>
          </p:cNvPr>
          <p:cNvSpPr txBox="1"/>
          <p:nvPr/>
        </p:nvSpPr>
        <p:spPr>
          <a:xfrm>
            <a:off x="448059" y="3105834"/>
            <a:ext cx="81087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Kroz projekt unaprjeđenja i nadogradnje Informacijskog sustava u sportu primarno bi se omogućio pristup sustavu, ažuriranje podataka i usklađivanje procedura na lokalnoj i regionalnoj razini te pojednostavljenje postupanja i transparentnosti.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959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609365"/>
            <a:ext cx="87434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Projektom će se omogućiti daljnje proširenje i unaprjeđenje jedinstvenog i naprednog online Informacijskog sustava u sportu (ISS) kroz uspostavu aplikativnog modula za financiranje javnih potreba u sportu jedinica lokalne i regionalne uprave, uključujući omogućavanje korištenja alata za digitaliziranu provedbu dodjele javnih sredstava za područje sporta i zdravstveno usmjerenog tjelesnog vježbanja.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21E8DB8-549D-4D2A-A72B-CF58A30DC0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761346"/>
              </p:ext>
            </p:extLst>
          </p:nvPr>
        </p:nvGraphicFramePr>
        <p:xfrm>
          <a:off x="-155913" y="2442061"/>
          <a:ext cx="9174163" cy="701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Document" r:id="rId8" imgW="5755343" imgH="4400289" progId="Word.Document.12">
                  <p:embed/>
                </p:oleObj>
              </mc:Choice>
              <mc:Fallback>
                <p:oleObj name="Document" r:id="rId8" imgW="5755343" imgH="4400289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10F73CA-9635-44DB-A64D-91FCA77679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155913" y="2442061"/>
                        <a:ext cx="9174163" cy="701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070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64740" y="2539102"/>
            <a:ext cx="8598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Potrebno je zgrade s najlošijim energetskim svojstvima, koje čine oko jedne trećine fonda zgrada, a koje su odgovorne za 40% potrošnje energije i 36% emisija CO2, energetski obnoviti. Navedenim će se smanjiti okolišni otisak potrošnje enrgije u zgradarstvu, smanjiti onečišćenje zraka iz sektora zgradarstva te objedinjeno ispuniti klimatske ciljeve.</a:t>
            </a:r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6D49F953-D660-4B98-8E32-60248C783BCF}"/>
              </a:ext>
            </a:extLst>
          </p:cNvPr>
          <p:cNvSpPr txBox="1">
            <a:spLocks/>
          </p:cNvSpPr>
          <p:nvPr/>
        </p:nvSpPr>
        <p:spPr>
          <a:xfrm>
            <a:off x="359225" y="-94663"/>
            <a:ext cx="8776386" cy="2405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I. c) Reforme i investicije unutar inicijative OBNOVA ZGRADA (</a:t>
            </a:r>
            <a:r>
              <a:rPr lang="hr-HR" sz="2400" b="1" i="1" dirty="0">
                <a:solidFill>
                  <a:srgbClr val="0070C0"/>
                </a:solidFill>
                <a:latin typeface="Arial Black" panose="020B0A04020102020204" pitchFamily="34" charset="0"/>
              </a:rPr>
              <a:t>NPOO + ESI)</a:t>
            </a:r>
          </a:p>
        </p:txBody>
      </p:sp>
    </p:spTree>
    <p:extLst>
      <p:ext uri="{BB962C8B-B14F-4D97-AF65-F5344CB8AC3E}">
        <p14:creationId xmlns:p14="http://schemas.microsoft.com/office/powerpoint/2010/main" val="1708355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405008"/>
            <a:ext cx="874342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Reforma Dekarbonizacija zgrada</a:t>
            </a:r>
          </a:p>
          <a:p>
            <a:endParaRPr lang="hr-HR" sz="24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Investicije unutar reforme</a:t>
            </a:r>
          </a:p>
          <a:p>
            <a:endParaRPr lang="hr-HR" sz="24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24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b="1" dirty="0"/>
              <a:t>C6.1. R1-I1 </a:t>
            </a:r>
            <a:r>
              <a:rPr lang="hr-HR" b="1" dirty="0">
                <a:solidFill>
                  <a:srgbClr val="0070C0"/>
                </a:solidFill>
              </a:rPr>
              <a:t>Energetska obnova zgrada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r>
              <a:rPr lang="hr-HR" b="1" dirty="0"/>
              <a:t>C6.1. R1-I2 </a:t>
            </a:r>
            <a:r>
              <a:rPr lang="hr-HR" b="1" dirty="0">
                <a:solidFill>
                  <a:srgbClr val="0070C0"/>
                </a:solidFill>
              </a:rPr>
              <a:t>Obnova zgrada oštećenih u potresu s energetskom obnovom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r>
              <a:rPr lang="hr-HR" b="1" dirty="0"/>
              <a:t>C6.1. R1-I3 </a:t>
            </a:r>
            <a:r>
              <a:rPr lang="hr-HR" b="1" dirty="0">
                <a:solidFill>
                  <a:srgbClr val="0070C0"/>
                </a:solidFill>
              </a:rPr>
              <a:t>Energetska obnova zgrada sa statusom kulturnog dobra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15950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609365"/>
            <a:ext cx="874342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C6.1. R1-I1 </a:t>
            </a:r>
            <a:r>
              <a:rPr lang="hr-HR" sz="2400" b="1" dirty="0">
                <a:solidFill>
                  <a:srgbClr val="0070C0"/>
                </a:solidFill>
              </a:rPr>
              <a:t>Energetska obnova zgrada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sz="2400" b="1" dirty="0">
              <a:solidFill>
                <a:srgbClr val="0070C0"/>
              </a:solidFill>
            </a:endParaRPr>
          </a:p>
          <a:p>
            <a:r>
              <a:rPr lang="hr-HR" dirty="0"/>
              <a:t>Provedbom će se osigurati smanjenje toplinskih potreba i potrošnje energije u višestambenim zgradama i zgradama javnog sektora, povećanje korištenja OIE te posljedično smanjenje emisija CO2.</a:t>
            </a:r>
          </a:p>
          <a:p>
            <a:endParaRPr lang="hr-HR" dirty="0"/>
          </a:p>
          <a:p>
            <a:r>
              <a:rPr lang="hr-HR" dirty="0"/>
              <a:t>Prvenstveno će se financirati energetska obnova zgrada koje već imaju izrađen glavni projekt energetske obnove i spremne su za provedbu projekta.</a:t>
            </a:r>
          </a:p>
          <a:p>
            <a:endParaRPr lang="hr-HR" dirty="0"/>
          </a:p>
          <a:p>
            <a:r>
              <a:rPr lang="hr-HR" dirty="0"/>
              <a:t>Za sva ulaganja postojat će minimalni zahtjev od </a:t>
            </a:r>
            <a:r>
              <a:rPr lang="hr-HR" b="1" dirty="0"/>
              <a:t>50% smanjenja </a:t>
            </a:r>
            <a:r>
              <a:rPr lang="hr-HR" dirty="0"/>
              <a:t>godišnje potrebne </a:t>
            </a:r>
            <a:r>
              <a:rPr lang="hr-HR" b="1" dirty="0"/>
              <a:t>toplinske energije </a:t>
            </a:r>
            <a:r>
              <a:rPr lang="hr-HR" dirty="0"/>
              <a:t>za grijanje, što odgovara prosječnom </a:t>
            </a:r>
            <a:r>
              <a:rPr lang="hr-HR" b="1" dirty="0"/>
              <a:t>smanjenju</a:t>
            </a:r>
            <a:r>
              <a:rPr lang="hr-HR" dirty="0"/>
              <a:t> godišnje </a:t>
            </a:r>
            <a:r>
              <a:rPr lang="hr-HR" b="1" dirty="0"/>
              <a:t>primarne</a:t>
            </a:r>
            <a:r>
              <a:rPr lang="hr-HR" dirty="0"/>
              <a:t> </a:t>
            </a:r>
            <a:r>
              <a:rPr lang="hr-HR" b="1" dirty="0"/>
              <a:t>energije</a:t>
            </a:r>
            <a:r>
              <a:rPr lang="hr-HR" dirty="0"/>
              <a:t> od </a:t>
            </a:r>
            <a:r>
              <a:rPr lang="hr-HR" b="1" dirty="0"/>
              <a:t>30%</a:t>
            </a:r>
            <a:r>
              <a:rPr lang="hr-HR" dirty="0"/>
              <a:t> (Eprim) u odnosu na potrošnju energije prije obnove (uključuje tehničke sustave poput grijanja, hlađenja, potrošne tople vode, osvjetljenja i dr.).</a:t>
            </a:r>
          </a:p>
          <a:p>
            <a:endParaRPr lang="hr-HR" dirty="0"/>
          </a:p>
          <a:p>
            <a:endParaRPr lang="hr-HR" dirty="0"/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6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1185184"/>
            <a:ext cx="87434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Financirat će se </a:t>
            </a:r>
            <a:r>
              <a:rPr lang="hr-HR" u="sng" dirty="0"/>
              <a:t>aktivnosti</a:t>
            </a:r>
            <a:r>
              <a:rPr lang="hr-HR" dirty="0"/>
              <a:t> kao što su: energetski pregled i certifikat, glavni projekt i pripadajući elaborati, povećanje toplinske zaštite ovojnice zgrade, unapređenje tehničkih sustava zgrade koji uključuju tehničku opremu za grijanje, hlađenje, ventilaciju i klimatizaciju, pripremu potrošne tople vode, sustav rasvjete, sustav automatizacije i upravljanja zgradom ili njenim dijelom, uvođenje sustava obnovljivih izvora energije, zeleni krov/fasada, mjere za osiguranje zdravih unutarnjih klimatskih uvjeta, zaštite od požara i rizika povezanih s pojačanom seizmičkom aktivnosti, ugradnja infrastrukture (vodovi za električne kabele) i postaja za punjenje električnih automobila na unutarnjem ili vanjskom parkiralištu zgrade, parkirališta za bicikle te osiguranje pristupačnosti građevina osobama s invaliditetom i smanjene pokretljivosti (horizontalne mjere), stručni nadzor/projektantski nadzor/koordinator zaštite na radu.</a:t>
            </a:r>
          </a:p>
          <a:p>
            <a:endParaRPr lang="hr-HR" dirty="0"/>
          </a:p>
          <a:p>
            <a:r>
              <a:rPr lang="hr-HR" dirty="0"/>
              <a:t>U provedbu investicije uključena je tehnička pomoć i usluge vanjskih stručnjaka.</a:t>
            </a:r>
          </a:p>
          <a:p>
            <a:endParaRPr lang="hr-HR" dirty="0"/>
          </a:p>
          <a:p>
            <a:endParaRPr lang="hr-HR" dirty="0"/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65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2457</TotalTime>
  <Words>2291</Words>
  <Application>Microsoft Office PowerPoint</Application>
  <PresentationFormat>A4 Paper (210x297 mm)</PresentationFormat>
  <Paragraphs>146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Arial Black</vt:lpstr>
      <vt:lpstr>Calibri</vt:lpstr>
      <vt:lpstr>Calibri Light</vt:lpstr>
      <vt:lpstr>Wingdings</vt:lpstr>
      <vt:lpstr>Tema sustava Office</vt:lpstr>
      <vt:lpstr>1_Tema sustava Office</vt:lpstr>
      <vt:lpstr>2_Tema sustava Office</vt:lpstr>
      <vt:lpstr>Document</vt:lpstr>
      <vt:lpstr>Potencijalni EU izvori financiranja projekata Sektora za sport i mlade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VELIKI  NASLOV PREZENTACIJE</dc:title>
  <dc:creator>Natalija Vuger</dc:creator>
  <cp:lastModifiedBy>Tomislav Gojčeta</cp:lastModifiedBy>
  <cp:revision>57</cp:revision>
  <dcterms:created xsi:type="dcterms:W3CDTF">2019-11-13T10:03:54Z</dcterms:created>
  <dcterms:modified xsi:type="dcterms:W3CDTF">2022-03-24T12:26:36Z</dcterms:modified>
</cp:coreProperties>
</file>