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7"/>
  </p:notesMasterIdLst>
  <p:sldIdLst>
    <p:sldId id="256" r:id="rId4"/>
    <p:sldId id="258" r:id="rId5"/>
    <p:sldId id="299" r:id="rId6"/>
    <p:sldId id="298" r:id="rId7"/>
    <p:sldId id="297" r:id="rId8"/>
    <p:sldId id="343" r:id="rId9"/>
    <p:sldId id="331" r:id="rId10"/>
    <p:sldId id="344" r:id="rId11"/>
    <p:sldId id="345" r:id="rId12"/>
    <p:sldId id="346" r:id="rId13"/>
    <p:sldId id="347" r:id="rId14"/>
    <p:sldId id="348" r:id="rId15"/>
    <p:sldId id="349" r:id="rId16"/>
    <p:sldId id="283" r:id="rId17"/>
    <p:sldId id="284" r:id="rId18"/>
    <p:sldId id="332" r:id="rId19"/>
    <p:sldId id="333" r:id="rId20"/>
    <p:sldId id="293" r:id="rId21"/>
    <p:sldId id="334" r:id="rId22"/>
    <p:sldId id="286" r:id="rId23"/>
    <p:sldId id="335" r:id="rId24"/>
    <p:sldId id="287" r:id="rId25"/>
    <p:sldId id="288" r:id="rId26"/>
    <p:sldId id="294" r:id="rId27"/>
    <p:sldId id="295" r:id="rId28"/>
    <p:sldId id="303" r:id="rId29"/>
    <p:sldId id="306" r:id="rId30"/>
    <p:sldId id="326" r:id="rId31"/>
    <p:sldId id="307" r:id="rId32"/>
    <p:sldId id="351" r:id="rId33"/>
    <p:sldId id="352" r:id="rId34"/>
    <p:sldId id="356" r:id="rId35"/>
    <p:sldId id="353" r:id="rId36"/>
    <p:sldId id="354" r:id="rId37"/>
    <p:sldId id="329" r:id="rId38"/>
    <p:sldId id="337" r:id="rId39"/>
    <p:sldId id="330" r:id="rId40"/>
    <p:sldId id="355" r:id="rId41"/>
    <p:sldId id="340" r:id="rId42"/>
    <p:sldId id="358" r:id="rId43"/>
    <p:sldId id="350" r:id="rId44"/>
    <p:sldId id="359" r:id="rId45"/>
    <p:sldId id="309" r:id="rId4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islav Gojčeta" initials="TG" lastIdx="1" clrIdx="0">
    <p:extLst>
      <p:ext uri="{19B8F6BF-5375-455C-9EA6-DF929625EA0E}">
        <p15:presenceInfo xmlns:p15="http://schemas.microsoft.com/office/powerpoint/2012/main" userId="S::tgojceta@zagreb.hr::0649c89b-8158-4e91-9c3d-f74cd9d7c1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17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CA4B235-9331-4A1F-9310-4478D295F46E}" type="datetimeFigureOut">
              <a:rPr lang="hr-HR" smtClean="0"/>
              <a:t>25.11.2022.</a:t>
            </a:fld>
            <a:endParaRPr lang="hr-HR"/>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662592B-2233-4C00-9855-F519DDA9ADCB}" type="slidenum">
              <a:rPr lang="hr-HR" smtClean="0"/>
              <a:t>‹#›</a:t>
            </a:fld>
            <a:endParaRPr lang="hr-HR"/>
          </a:p>
        </p:txBody>
      </p:sp>
    </p:spTree>
    <p:extLst>
      <p:ext uri="{BB962C8B-B14F-4D97-AF65-F5344CB8AC3E}">
        <p14:creationId xmlns:p14="http://schemas.microsoft.com/office/powerpoint/2010/main" val="340455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dirty="0"/>
              <a:t> </a:t>
            </a:r>
          </a:p>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0345B-E8B3-4758-9633-163330AE4BCA}" type="slidenum">
              <a:rPr kumimoji="0" lang="hr-HR"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hr-H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27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81365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16434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65644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9D7BC037-8F9A-4792-90A1-E3EDD89F3835}" type="datetime1">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97029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6FCC0CAD-CE1A-4D4D-8576-66ED2C314022}" type="datetime1">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88268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E8ED26D5-5664-4399-8EF2-D98645691A66}" type="datetime1">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492589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AC0B25BE-FBE6-4FDE-9C69-A1C9E74169B2}" type="datetime1">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932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2329" y="2505075"/>
            <a:ext cx="4190702"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14913" y="2505075"/>
            <a:ext cx="4211340"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227B8B2B-8DE7-44D2-B221-111734317FE0}" type="datetime1">
              <a:rPr lang="hr-HR" smtClean="0"/>
              <a:t>25.11.2022.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72556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36B58DB6-6973-4EB5-914B-D0D9E0309DE0}" type="datetime1">
              <a:rPr lang="hr-HR" smtClean="0"/>
              <a:t>25.11.2022.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76999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2E3D-AE48-4D20-A9F0-19F7CA07D06F}" type="datetime1">
              <a:rPr lang="hr-HR" smtClean="0"/>
              <a:t>25.11.2022.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73445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0FD9B804-593C-4E98-81A0-A0A7D4B260FB}" type="datetime1">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70384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681758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0067D8AF-78A9-4516-9D6E-2FCBF8907F40}" type="datetime1">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483129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AD67364-1D86-40C6-9CE7-3E9280FF9646}" type="datetime1">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21561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5678DC4-0A51-4668-B928-10E2C0829927}" type="datetime1">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43822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75"/>
            </a:lvl1pPr>
          </a:lstStyle>
          <a:p>
            <a:r>
              <a:rPr lang="hr-HR"/>
              <a:t>Kliknite da biste uredili stil naslova matrice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548297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476152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4875"/>
            </a:lvl1pPr>
          </a:lstStyle>
          <a:p>
            <a:r>
              <a:rPr lang="hr-HR"/>
              <a:t>Kliknite da biste uredili stil naslova matrice</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195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80615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635220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hr-HR"/>
              <a:t>Kliknite da biste uredili matrice</a:t>
            </a:r>
          </a:p>
        </p:txBody>
      </p:sp>
      <p:sp>
        <p:nvSpPr>
          <p:cNvPr id="4" name="Content Placeholder 3"/>
          <p:cNvSpPr>
            <a:spLocks noGrp="1"/>
          </p:cNvSpPr>
          <p:nvPr>
            <p:ph sz="half" idx="2"/>
          </p:nvPr>
        </p:nvSpPr>
        <p:spPr>
          <a:xfrm>
            <a:off x="682330" y="2505075"/>
            <a:ext cx="4190702"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hr-HR"/>
              <a:t>Kliknite da biste uredili matrice</a:t>
            </a:r>
          </a:p>
        </p:txBody>
      </p:sp>
      <p:sp>
        <p:nvSpPr>
          <p:cNvPr id="6" name="Content Placeholder 5"/>
          <p:cNvSpPr>
            <a:spLocks noGrp="1"/>
          </p:cNvSpPr>
          <p:nvPr>
            <p:ph sz="quarter" idx="4"/>
          </p:nvPr>
        </p:nvSpPr>
        <p:spPr>
          <a:xfrm>
            <a:off x="5014913" y="2505075"/>
            <a:ext cx="4211340"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C0CD72D8-84A0-4613-9EA2-A0BB14827545}" type="datetimeFigureOut">
              <a:rPr lang="hr-HR" smtClean="0"/>
              <a:t>25.11.2022.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424455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0CD72D8-84A0-4613-9EA2-A0BB14827545}" type="datetimeFigureOut">
              <a:rPr lang="hr-HR" smtClean="0"/>
              <a:t>25.11.2022.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9817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D72D8-84A0-4613-9EA2-A0BB14827545}" type="datetimeFigureOut">
              <a:rPr lang="hr-HR" smtClean="0"/>
              <a:t>25.11.2022.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62639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124136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600"/>
            </a:lvl1pPr>
          </a:lstStyle>
          <a:p>
            <a:r>
              <a:rPr lang="hr-HR"/>
              <a:t>Kliknite da biste uredili stil naslova matrice</a:t>
            </a:r>
            <a:endParaRPr lang="en-US" dirty="0"/>
          </a:p>
        </p:txBody>
      </p:sp>
      <p:sp>
        <p:nvSpPr>
          <p:cNvPr id="3" name="Content Placeholder 2"/>
          <p:cNvSpPr>
            <a:spLocks noGrp="1"/>
          </p:cNvSpPr>
          <p:nvPr>
            <p:ph idx="1"/>
          </p:nvPr>
        </p:nvSpPr>
        <p:spPr>
          <a:xfrm>
            <a:off x="4211341" y="987429"/>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hr-HR"/>
              <a:t>Kliknite da biste uredili matrice</a:t>
            </a:r>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65495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211341" y="987429"/>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hr-HR"/>
              <a:t>Kliknite ikonu da biste dodali  sliku</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hr-HR"/>
              <a:t>Kliknite da biste uredili matrice</a:t>
            </a:r>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4005363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812367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0CD72D8-84A0-4613-9EA2-A0BB14827545}" type="datetimeFigureOut">
              <a:rPr lang="hr-HR" smtClean="0"/>
              <a:t>25.11.2022.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423771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70439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2329" y="2505075"/>
            <a:ext cx="4190702"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14913" y="2505075"/>
            <a:ext cx="4211340"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C0CD72D8-84A0-4613-9EA2-A0BB14827545}" type="datetimeFigureOut">
              <a:rPr lang="hr-HR" smtClean="0"/>
              <a:t>25.11.2022.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32839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0CD72D8-84A0-4613-9EA2-A0BB14827545}" type="datetimeFigureOut">
              <a:rPr lang="hr-HR" smtClean="0"/>
              <a:t>25.11.2022.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3731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D72D8-84A0-4613-9EA2-A0BB14827545}" type="datetimeFigureOut">
              <a:rPr lang="hr-HR" smtClean="0"/>
              <a:t>25.11.2022.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31077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199015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0CD72D8-84A0-4613-9EA2-A0BB14827545}" type="datetimeFigureOut">
              <a:rPr lang="hr-HR" smtClean="0"/>
              <a:t>25.11.2022.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3A4036-A308-4A75-8A54-5638A79A768B}" type="slidenum">
              <a:rPr lang="hr-HR" smtClean="0"/>
              <a:t>‹#›</a:t>
            </a:fld>
            <a:endParaRPr lang="hr-HR"/>
          </a:p>
        </p:txBody>
      </p:sp>
    </p:spTree>
    <p:extLst>
      <p:ext uri="{BB962C8B-B14F-4D97-AF65-F5344CB8AC3E}">
        <p14:creationId xmlns:p14="http://schemas.microsoft.com/office/powerpoint/2010/main" val="253991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D72D8-84A0-4613-9EA2-A0BB14827545}" type="datetimeFigureOut">
              <a:rPr lang="hr-HR" smtClean="0"/>
              <a:t>25.11.2022.</a:t>
            </a:fld>
            <a:endParaRPr lang="hr-H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A4036-A308-4A75-8A54-5638A79A768B}" type="slidenum">
              <a:rPr lang="hr-HR" smtClean="0"/>
              <a:t>‹#›</a:t>
            </a:fld>
            <a:endParaRPr lang="hr-HR"/>
          </a:p>
        </p:txBody>
      </p:sp>
    </p:spTree>
    <p:extLst>
      <p:ext uri="{BB962C8B-B14F-4D97-AF65-F5344CB8AC3E}">
        <p14:creationId xmlns:p14="http://schemas.microsoft.com/office/powerpoint/2010/main" val="101559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1B4F-C6AD-4CD1-A6FA-63110D6BBFEB}" type="datetime1">
              <a:rPr lang="hr-HR" smtClean="0"/>
              <a:t>25.11.2022.</a:t>
            </a:fld>
            <a:endParaRPr lang="hr-H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A4036-A308-4A75-8A54-5638A79A768B}" type="slidenum">
              <a:rPr lang="hr-HR" smtClean="0"/>
              <a:t>‹#›</a:t>
            </a:fld>
            <a:endParaRPr lang="hr-HR"/>
          </a:p>
        </p:txBody>
      </p:sp>
    </p:spTree>
    <p:extLst>
      <p:ext uri="{BB962C8B-B14F-4D97-AF65-F5344CB8AC3E}">
        <p14:creationId xmlns:p14="http://schemas.microsoft.com/office/powerpoint/2010/main" val="2611746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0CD72D8-84A0-4613-9EA2-A0BB14827545}" type="datetimeFigureOut">
              <a:rPr lang="hr-HR" smtClean="0"/>
              <a:t>25.11.2022.</a:t>
            </a:fld>
            <a:endParaRPr lang="hr-HR"/>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E3A4036-A308-4A75-8A54-5638A79A768B}" type="slidenum">
              <a:rPr lang="hr-HR" smtClean="0"/>
              <a:t>‹#›</a:t>
            </a:fld>
            <a:endParaRPr lang="hr-HR"/>
          </a:p>
        </p:txBody>
      </p:sp>
    </p:spTree>
    <p:extLst>
      <p:ext uri="{BB962C8B-B14F-4D97-AF65-F5344CB8AC3E}">
        <p14:creationId xmlns:p14="http://schemas.microsoft.com/office/powerpoint/2010/main" val="157807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fondovieu.gov.hr/pozivi"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hyperlink" Target="mailto:razvojna.agencija@zagreb.hr" TargetMode="External"/><Relationship Id="rId3" Type="http://schemas.openxmlformats.org/officeDocument/2006/relationships/image" Target="../media/image3.jpg"/><Relationship Id="rId7" Type="http://schemas.openxmlformats.org/officeDocument/2006/relationships/hyperlink" Target="https://www.razvojnaagencijazagreb.hr/"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0B79D9-824B-4CC9-97C2-F188D3CADFAD}"/>
              </a:ext>
            </a:extLst>
          </p:cNvPr>
          <p:cNvSpPr>
            <a:spLocks noGrp="1"/>
          </p:cNvSpPr>
          <p:nvPr>
            <p:ph type="ctrTitle"/>
          </p:nvPr>
        </p:nvSpPr>
        <p:spPr>
          <a:xfrm>
            <a:off x="4000717" y="4192533"/>
            <a:ext cx="5830452" cy="2321310"/>
          </a:xfrm>
        </p:spPr>
        <p:txBody>
          <a:bodyPr>
            <a:noAutofit/>
          </a:bodyPr>
          <a:lstStyle/>
          <a:p>
            <a:r>
              <a:rPr lang="hr-HR" sz="2400" i="1" dirty="0">
                <a:solidFill>
                  <a:srgbClr val="0070C0"/>
                </a:solidFill>
                <a:latin typeface="Arial Black" panose="020B0A04020102020204" pitchFamily="34" charset="0"/>
              </a:rPr>
              <a:t>Poziv na dodjelu bespovratnih sredstava C1.6. </a:t>
            </a:r>
            <a:r>
              <a:rPr lang="hr-HR" sz="2400" i="1">
                <a:solidFill>
                  <a:srgbClr val="0070C0"/>
                </a:solidFill>
                <a:latin typeface="Arial Black" panose="020B0A04020102020204" pitchFamily="34" charset="0"/>
              </a:rPr>
              <a:t>R1-I1 </a:t>
            </a:r>
            <a:r>
              <a:rPr lang="hr-HR" sz="2400" i="1" dirty="0">
                <a:solidFill>
                  <a:srgbClr val="0070C0"/>
                </a:solidFill>
                <a:latin typeface="Arial Black" panose="020B0A04020102020204" pitchFamily="34" charset="0"/>
              </a:rPr>
              <a:t>Regionalna diversifikacija i specijalizacija hrvatskog turizma kroz ulaganja u razvoj turističkih proizvoda visoke dodane vrijednosti</a:t>
            </a:r>
          </a:p>
        </p:txBody>
      </p:sp>
      <p:pic>
        <p:nvPicPr>
          <p:cNvPr id="3" name="Slika 2">
            <a:extLst>
              <a:ext uri="{FF2B5EF4-FFF2-40B4-BE49-F238E27FC236}">
                <a16:creationId xmlns:a16="http://schemas.microsoft.com/office/drawing/2014/main" id="{E70193D0-E9D0-4F74-A5F5-865B2600B063}"/>
              </a:ext>
            </a:extLst>
          </p:cNvPr>
          <p:cNvPicPr>
            <a:picLocks noChangeAspect="1"/>
          </p:cNvPicPr>
          <p:nvPr/>
        </p:nvPicPr>
        <p:blipFill>
          <a:blip r:embed="rId3"/>
          <a:stretch>
            <a:fillRect/>
          </a:stretch>
        </p:blipFill>
        <p:spPr>
          <a:xfrm>
            <a:off x="0" y="4192533"/>
            <a:ext cx="4000717" cy="1395468"/>
          </a:xfrm>
          <a:prstGeom prst="rect">
            <a:avLst/>
          </a:prstGeom>
        </p:spPr>
      </p:pic>
    </p:spTree>
    <p:extLst>
      <p:ext uri="{BB962C8B-B14F-4D97-AF65-F5344CB8AC3E}">
        <p14:creationId xmlns:p14="http://schemas.microsoft.com/office/powerpoint/2010/main" val="405326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3" name="Slika 2">
            <a:extLst>
              <a:ext uri="{FF2B5EF4-FFF2-40B4-BE49-F238E27FC236}">
                <a16:creationId xmlns:a16="http://schemas.microsoft.com/office/drawing/2014/main" id="{864D2E34-82D1-4D94-86AD-BA1C0E1B7F65}"/>
              </a:ext>
            </a:extLst>
          </p:cNvPr>
          <p:cNvPicPr>
            <a:picLocks noChangeAspect="1"/>
          </p:cNvPicPr>
          <p:nvPr/>
        </p:nvPicPr>
        <p:blipFill>
          <a:blip r:embed="rId7"/>
          <a:stretch>
            <a:fillRect/>
          </a:stretch>
        </p:blipFill>
        <p:spPr>
          <a:xfrm>
            <a:off x="1919877" y="101041"/>
            <a:ext cx="6066246" cy="5905500"/>
          </a:xfrm>
          <a:prstGeom prst="rect">
            <a:avLst/>
          </a:prstGeom>
        </p:spPr>
      </p:pic>
    </p:spTree>
    <p:extLst>
      <p:ext uri="{BB962C8B-B14F-4D97-AF65-F5344CB8AC3E}">
        <p14:creationId xmlns:p14="http://schemas.microsoft.com/office/powerpoint/2010/main" val="113861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5" name="Slika 4">
            <a:extLst>
              <a:ext uri="{FF2B5EF4-FFF2-40B4-BE49-F238E27FC236}">
                <a16:creationId xmlns:a16="http://schemas.microsoft.com/office/drawing/2014/main" id="{B7127A2F-F8EC-4154-9113-9E498E36FEE9}"/>
              </a:ext>
            </a:extLst>
          </p:cNvPr>
          <p:cNvPicPr>
            <a:picLocks noChangeAspect="1"/>
          </p:cNvPicPr>
          <p:nvPr/>
        </p:nvPicPr>
        <p:blipFill>
          <a:blip r:embed="rId7"/>
          <a:stretch>
            <a:fillRect/>
          </a:stretch>
        </p:blipFill>
        <p:spPr>
          <a:xfrm>
            <a:off x="1435100" y="0"/>
            <a:ext cx="6807199" cy="6006541"/>
          </a:xfrm>
          <a:prstGeom prst="rect">
            <a:avLst/>
          </a:prstGeom>
        </p:spPr>
      </p:pic>
    </p:spTree>
    <p:extLst>
      <p:ext uri="{BB962C8B-B14F-4D97-AF65-F5344CB8AC3E}">
        <p14:creationId xmlns:p14="http://schemas.microsoft.com/office/powerpoint/2010/main" val="257526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3" name="Slika 2">
            <a:extLst>
              <a:ext uri="{FF2B5EF4-FFF2-40B4-BE49-F238E27FC236}">
                <a16:creationId xmlns:a16="http://schemas.microsoft.com/office/drawing/2014/main" id="{93072954-7D09-43E9-941D-A9B5400BA2FA}"/>
              </a:ext>
            </a:extLst>
          </p:cNvPr>
          <p:cNvPicPr>
            <a:picLocks noChangeAspect="1"/>
          </p:cNvPicPr>
          <p:nvPr/>
        </p:nvPicPr>
        <p:blipFill>
          <a:blip r:embed="rId7"/>
          <a:stretch>
            <a:fillRect/>
          </a:stretch>
        </p:blipFill>
        <p:spPr>
          <a:xfrm>
            <a:off x="1473200" y="0"/>
            <a:ext cx="6616699" cy="6006541"/>
          </a:xfrm>
          <a:prstGeom prst="rect">
            <a:avLst/>
          </a:prstGeom>
        </p:spPr>
      </p:pic>
    </p:spTree>
    <p:extLst>
      <p:ext uri="{BB962C8B-B14F-4D97-AF65-F5344CB8AC3E}">
        <p14:creationId xmlns:p14="http://schemas.microsoft.com/office/powerpoint/2010/main" val="26688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5" name="Slika 4">
            <a:extLst>
              <a:ext uri="{FF2B5EF4-FFF2-40B4-BE49-F238E27FC236}">
                <a16:creationId xmlns:a16="http://schemas.microsoft.com/office/drawing/2014/main" id="{47256522-B252-4931-BB08-30CB37596197}"/>
              </a:ext>
            </a:extLst>
          </p:cNvPr>
          <p:cNvPicPr>
            <a:picLocks noChangeAspect="1"/>
          </p:cNvPicPr>
          <p:nvPr/>
        </p:nvPicPr>
        <p:blipFill>
          <a:blip r:embed="rId7"/>
          <a:stretch>
            <a:fillRect/>
          </a:stretch>
        </p:blipFill>
        <p:spPr>
          <a:xfrm>
            <a:off x="1168400" y="294208"/>
            <a:ext cx="7620000" cy="5588801"/>
          </a:xfrm>
          <a:prstGeom prst="rect">
            <a:avLst/>
          </a:prstGeom>
        </p:spPr>
      </p:pic>
    </p:spTree>
    <p:extLst>
      <p:ext uri="{BB962C8B-B14F-4D97-AF65-F5344CB8AC3E}">
        <p14:creationId xmlns:p14="http://schemas.microsoft.com/office/powerpoint/2010/main" val="71335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609365"/>
            <a:ext cx="8743426" cy="6093976"/>
          </a:xfrm>
          <a:prstGeom prst="rect">
            <a:avLst/>
          </a:prstGeom>
          <a:noFill/>
        </p:spPr>
        <p:txBody>
          <a:bodyPr wrap="square" rtlCol="0">
            <a:spAutoFit/>
          </a:bodyPr>
          <a:lstStyle/>
          <a:p>
            <a:pPr algn="just"/>
            <a:endParaRPr lang="hr-HR" sz="2400" b="1" dirty="0">
              <a:solidFill>
                <a:srgbClr val="0070C0"/>
              </a:solidFill>
            </a:endParaRPr>
          </a:p>
          <a:p>
            <a:pPr algn="just"/>
            <a:r>
              <a:rPr lang="hr-HR" dirty="0"/>
              <a:t>Bespovratna sredstva dodjeljivat će se putem otvorenog postupka dodjele u modalitetu privremenog  poziva.</a:t>
            </a:r>
          </a:p>
          <a:p>
            <a:pPr algn="just"/>
            <a:endParaRPr lang="hr-HR" dirty="0"/>
          </a:p>
          <a:p>
            <a:pPr algn="just"/>
            <a:r>
              <a:rPr lang="hr-HR" dirty="0"/>
              <a:t>Ukupan raspoloživ iznos bespovratnih sredstava za dodjelu u okviru ovog Poziva je </a:t>
            </a:r>
            <a:r>
              <a:rPr lang="hr-HR" b="1" dirty="0"/>
              <a:t>930.000.000,00 HRK</a:t>
            </a:r>
            <a:r>
              <a:rPr lang="hr-HR" dirty="0"/>
              <a:t>,  a osiguran je u Državnom proračunu RH iz </a:t>
            </a:r>
            <a:r>
              <a:rPr lang="hr-HR" u="sng" dirty="0"/>
              <a:t>Fonda za oporavak i otpornost.</a:t>
            </a:r>
          </a:p>
          <a:p>
            <a:pPr algn="just"/>
            <a:r>
              <a:rPr lang="hr-HR" dirty="0"/>
              <a:t> </a:t>
            </a:r>
          </a:p>
          <a:p>
            <a:pPr algn="just"/>
            <a:r>
              <a:rPr lang="hr-HR" dirty="0"/>
              <a:t>Ulaganja u okviru ovog Poziva ovisit će o indeksu turističke razvijenosti na način da će se primarno ulagati u slabije razvijena turistička područja izvan glavnih turističkih i obalnih područja.</a:t>
            </a:r>
          </a:p>
          <a:p>
            <a:pPr algn="just"/>
            <a:endParaRPr lang="hr-HR" dirty="0"/>
          </a:p>
          <a:p>
            <a:pPr algn="just"/>
            <a:r>
              <a:rPr lang="hr-HR" dirty="0"/>
              <a:t>Sredstva koja će se dodijeliti projektima u glavnim turističkim i obalnim područjima, prema </a:t>
            </a:r>
            <a:r>
              <a:rPr lang="hr-HR" b="1" dirty="0"/>
              <a:t>indeksu turističke razvijenosti 2020</a:t>
            </a:r>
            <a:r>
              <a:rPr lang="hr-HR" dirty="0"/>
              <a:t>., mogu biti namijenjena ulaganjima u unaprjeđenje postojeće turističke infrastrukture, i to u najvišem iznosu do </a:t>
            </a:r>
            <a:r>
              <a:rPr lang="hr-HR" b="1" dirty="0"/>
              <a:t>223.200.000,00 HRK</a:t>
            </a:r>
            <a:r>
              <a:rPr lang="hr-HR" dirty="0"/>
              <a:t>.</a:t>
            </a:r>
          </a:p>
          <a:p>
            <a:pPr algn="just"/>
            <a:r>
              <a:rPr lang="hr-HR" dirty="0"/>
              <a:t> </a:t>
            </a:r>
          </a:p>
          <a:p>
            <a:pPr algn="just"/>
            <a:r>
              <a:rPr lang="hr-HR" dirty="0"/>
              <a:t>Zadržava se pravo ne dodijeliti sva raspoloživa sredstva u okviru ovog Poziva.</a:t>
            </a:r>
          </a:p>
          <a:p>
            <a:endParaRPr lang="hr-HR" dirty="0"/>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90376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667203"/>
            <a:ext cx="8743426" cy="5447645"/>
          </a:xfrm>
          <a:prstGeom prst="rect">
            <a:avLst/>
          </a:prstGeom>
          <a:noFill/>
        </p:spPr>
        <p:txBody>
          <a:bodyPr wrap="square" rtlCol="0">
            <a:spAutoFit/>
          </a:bodyPr>
          <a:lstStyle/>
          <a:p>
            <a:pPr algn="just"/>
            <a:r>
              <a:rPr lang="hr-HR" b="1" dirty="0"/>
              <a:t>Grupa 1. </a:t>
            </a:r>
            <a:r>
              <a:rPr lang="hr-HR" b="1" dirty="0" err="1"/>
              <a:t>Posjetiteljska</a:t>
            </a:r>
            <a:r>
              <a:rPr lang="hr-HR" b="1" dirty="0"/>
              <a:t> infrastruktura</a:t>
            </a:r>
            <a:endParaRPr lang="hr-HR" dirty="0"/>
          </a:p>
          <a:p>
            <a:pPr algn="just"/>
            <a:r>
              <a:rPr lang="hr-HR" dirty="0"/>
              <a:t> </a:t>
            </a:r>
          </a:p>
          <a:p>
            <a:pPr algn="just"/>
            <a:r>
              <a:rPr lang="hr-HR" dirty="0"/>
              <a:t>Ukupno  raspoloživi iznos bespovratnih sredstava za dodjelu u okviru ove grupe iznosi </a:t>
            </a:r>
            <a:r>
              <a:rPr lang="hr-HR" b="1" dirty="0"/>
              <a:t>185.000.000,00</a:t>
            </a:r>
            <a:r>
              <a:rPr lang="hr-HR" dirty="0"/>
              <a:t> </a:t>
            </a:r>
            <a:r>
              <a:rPr lang="hr-HR" b="1" dirty="0"/>
              <a:t>HRK.</a:t>
            </a:r>
          </a:p>
          <a:p>
            <a:pPr algn="just"/>
            <a:endParaRPr lang="hr-HR" dirty="0"/>
          </a:p>
          <a:p>
            <a:pPr algn="just"/>
            <a:r>
              <a:rPr lang="hr-HR" dirty="0"/>
              <a:t>Iznos sufinanciranja je 100% prihvatljivih troškova za projekte koji ne sadrže državnu potporu.</a:t>
            </a:r>
          </a:p>
          <a:p>
            <a:pPr algn="just"/>
            <a:endParaRPr lang="hr-HR" dirty="0"/>
          </a:p>
          <a:p>
            <a:pPr algn="just"/>
            <a:r>
              <a:rPr lang="hr-HR" dirty="0"/>
              <a:t>Najniži, odnosno najviši iznos bespovratnih sredstava koji se može dodijeliti pojedinom projektu iznosi:  </a:t>
            </a:r>
          </a:p>
          <a:p>
            <a:pPr algn="just"/>
            <a:endParaRPr lang="hr-HR" dirty="0"/>
          </a:p>
          <a:p>
            <a:pPr algn="just"/>
            <a:r>
              <a:rPr lang="hr-HR" dirty="0"/>
              <a:t>- najniži iznos</a:t>
            </a:r>
            <a:r>
              <a:rPr lang="hr-HR" b="1" dirty="0"/>
              <a:t> 8.000.000,00 HRK</a:t>
            </a:r>
          </a:p>
          <a:p>
            <a:pPr algn="just"/>
            <a:endParaRPr lang="hr-HR" b="1" dirty="0"/>
          </a:p>
          <a:p>
            <a:pPr algn="just"/>
            <a:r>
              <a:rPr lang="hr-HR" dirty="0"/>
              <a:t>- najviši iznos</a:t>
            </a:r>
            <a:r>
              <a:rPr lang="hr-HR" b="1" dirty="0"/>
              <a:t> 50.000.000,00 HRK</a:t>
            </a:r>
          </a:p>
          <a:p>
            <a:endParaRPr lang="hr-HR" dirty="0"/>
          </a:p>
          <a:p>
            <a:endParaRPr lang="hr-HR" dirty="0"/>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188986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667203"/>
            <a:ext cx="8743426" cy="5813130"/>
          </a:xfrm>
          <a:prstGeom prst="rect">
            <a:avLst/>
          </a:prstGeom>
          <a:noFill/>
        </p:spPr>
        <p:txBody>
          <a:bodyPr wrap="square" rtlCol="0">
            <a:spAutoFit/>
          </a:bodyPr>
          <a:lstStyle/>
          <a:p>
            <a:pPr algn="just"/>
            <a:r>
              <a:rPr lang="hr-HR" b="1" dirty="0"/>
              <a:t>Grupa 1. </a:t>
            </a:r>
            <a:r>
              <a:rPr lang="hr-HR" b="1" dirty="0" err="1"/>
              <a:t>Posjetiteljska</a:t>
            </a:r>
            <a:r>
              <a:rPr lang="hr-HR" b="1" dirty="0"/>
              <a:t> infrastruktura obuhvaća:</a:t>
            </a:r>
            <a:endParaRPr lang="hr-HR" dirty="0"/>
          </a:p>
          <a:p>
            <a:pPr algn="just"/>
            <a:r>
              <a:rPr lang="hr-HR" dirty="0"/>
              <a:t> </a:t>
            </a:r>
          </a:p>
          <a:p>
            <a:pPr algn="just"/>
            <a:r>
              <a:rPr lang="hr-HR" dirty="0"/>
              <a:t>Infrastrukturu u funkciji valorizacije kulturne baštine destinacije:</a:t>
            </a:r>
          </a:p>
          <a:p>
            <a:pPr marL="285750" indent="-285750" algn="just">
              <a:lnSpc>
                <a:spcPct val="107000"/>
              </a:lnSpc>
              <a:buFont typeface="Arial" panose="020B0604020202020204" pitchFamily="34" charset="0"/>
              <a:buChar char="•"/>
            </a:pPr>
            <a:r>
              <a:rPr lang="hr-HR" dirty="0">
                <a:solidFill>
                  <a:schemeClr val="dk1"/>
                </a:solidFill>
              </a:rPr>
              <a:t>dvorce, utvrde, kurije i druge objekte kulturne baštine pod pojedinačnom zaštitom;</a:t>
            </a:r>
          </a:p>
          <a:p>
            <a:pPr marL="285750" indent="-285750" algn="just">
              <a:lnSpc>
                <a:spcPct val="107000"/>
              </a:lnSpc>
              <a:buFont typeface="Arial" panose="020B0604020202020204" pitchFamily="34" charset="0"/>
              <a:buChar char="•"/>
            </a:pPr>
            <a:r>
              <a:rPr lang="hr-HR" dirty="0">
                <a:solidFill>
                  <a:schemeClr val="dk1"/>
                </a:solidFill>
              </a:rPr>
              <a:t>centre za posjetitelje i interpretacijske centre za interpretaciju materijalne i nematerijalne kulturne baštine;</a:t>
            </a:r>
          </a:p>
          <a:p>
            <a:pPr marL="285750" indent="-285750" algn="just">
              <a:lnSpc>
                <a:spcPct val="107000"/>
              </a:lnSpc>
              <a:buFont typeface="Arial" panose="020B0604020202020204" pitchFamily="34" charset="0"/>
              <a:buChar char="•"/>
            </a:pPr>
            <a:r>
              <a:rPr lang="hr-HR" dirty="0">
                <a:solidFill>
                  <a:schemeClr val="dk1"/>
                </a:solidFill>
              </a:rPr>
              <a:t>smještajne kapacitete ukoliko su dio sveobuhvatnog projekta, koji uključuje i drugu navedenu infrastrukturu.</a:t>
            </a:r>
          </a:p>
          <a:p>
            <a:pPr algn="just">
              <a:lnSpc>
                <a:spcPct val="107000"/>
              </a:lnSpc>
            </a:pPr>
            <a:endParaRPr lang="hr-HR" dirty="0">
              <a:solidFill>
                <a:schemeClr val="dk1"/>
              </a:solidFill>
            </a:endParaRPr>
          </a:p>
          <a:p>
            <a:pPr lvl="0" algn="just">
              <a:lnSpc>
                <a:spcPct val="115000"/>
              </a:lnSpc>
            </a:pPr>
            <a:r>
              <a:rPr lang="hr-HR" dirty="0">
                <a:latin typeface="Calibri" panose="020F0502020204030204" pitchFamily="34" charset="0"/>
                <a:ea typeface="Calibri" panose="020F0502020204030204" pitchFamily="34" charset="0"/>
                <a:cs typeface="Calibri" panose="020F0502020204030204" pitchFamily="34" charset="0"/>
              </a:rPr>
              <a:t>Infrastrukturu u funkciji  valorizacije gastronomske i enološke te ostale ponude destinacije:</a:t>
            </a:r>
            <a:endParaRPr lang="hr-HR" dirty="0">
              <a:latin typeface="Calibri" panose="020F0502020204030204" pitchFamily="34" charset="0"/>
              <a:ea typeface="Calibri" panose="020F0502020204030204" pitchFamily="34" charset="0"/>
              <a:cs typeface="Arial" panose="020B0604020202020204" pitchFamily="34" charset="0"/>
            </a:endParaRPr>
          </a:p>
          <a:p>
            <a:pPr marL="285750" lvl="0" indent="-285750" algn="just">
              <a:lnSpc>
                <a:spcPct val="115000"/>
              </a:lnSpc>
              <a:spcAft>
                <a:spcPts val="0"/>
              </a:spcAft>
              <a:buSzPts val="1000"/>
              <a:buFont typeface="Arial" panose="020B0604020202020204" pitchFamily="34" charset="0"/>
              <a:buChar char="•"/>
              <a:tabLst>
                <a:tab pos="457200" algn="l"/>
              </a:tabLst>
            </a:pPr>
            <a:r>
              <a:rPr lang="hr-HR" dirty="0">
                <a:latin typeface="Calibri" panose="020F0502020204030204" pitchFamily="34" charset="0"/>
                <a:cs typeface="Calibri" panose="020F0502020204030204" pitchFamily="34" charset="0"/>
              </a:rPr>
              <a:t>centre za posjetitelje i interpretacijske centre sa svim potrebnim sadržajima i pratećom infrastrukturom;</a:t>
            </a:r>
          </a:p>
          <a:p>
            <a:pPr algn="just"/>
            <a:endParaRPr lang="hr-HR" dirty="0"/>
          </a:p>
          <a:p>
            <a:pPr lvl="0" algn="just">
              <a:lnSpc>
                <a:spcPct val="115000"/>
              </a:lnSpc>
            </a:pPr>
            <a:r>
              <a:rPr lang="hr-HR" dirty="0">
                <a:latin typeface="Calibri" panose="020F0502020204030204" pitchFamily="34" charset="0"/>
                <a:ea typeface="Calibri" panose="020F0502020204030204" pitchFamily="34" charset="0"/>
                <a:cs typeface="Calibri" panose="020F0502020204030204" pitchFamily="34" charset="0"/>
              </a:rPr>
              <a:t>Infrastrukturu u funkciji valorizacije prirodne baštine destinacije: </a:t>
            </a:r>
            <a:r>
              <a:rPr lang="en-US" dirty="0">
                <a:latin typeface="Calibri" panose="020F0502020204030204" pitchFamily="34" charset="0"/>
                <a:ea typeface="Calibri" panose="020F0502020204030204" pitchFamily="34" charset="0"/>
                <a:cs typeface="Calibri" panose="020F0502020204030204" pitchFamily="34" charset="0"/>
              </a:rPr>
              <a:t> </a:t>
            </a:r>
            <a:endParaRPr lang="hr-HR" dirty="0">
              <a:latin typeface="Calibri" panose="020F0502020204030204" pitchFamily="34" charset="0"/>
              <a:ea typeface="Calibri" panose="020F0502020204030204" pitchFamily="34" charset="0"/>
              <a:cs typeface="Arial" panose="020B060402020202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centre</a:t>
            </a:r>
            <a:r>
              <a:rPr lang="en-US" dirty="0">
                <a:latin typeface="Calibri" panose="020F0502020204030204" pitchFamily="34" charset="0"/>
                <a:ea typeface="Calibri" panose="020F0502020204030204" pitchFamily="34" charset="0"/>
                <a:cs typeface="Calibri" panose="020F0502020204030204" pitchFamily="34" charset="0"/>
              </a:rPr>
              <a:t> za </a:t>
            </a:r>
            <a:r>
              <a:rPr lang="en-US" dirty="0" err="1">
                <a:latin typeface="Calibri" panose="020F0502020204030204" pitchFamily="34" charset="0"/>
                <a:ea typeface="Calibri" panose="020F0502020204030204" pitchFamily="34" charset="0"/>
                <a:cs typeface="Calibri" panose="020F0502020204030204" pitchFamily="34" charset="0"/>
              </a:rPr>
              <a:t>posjetitelje</a:t>
            </a:r>
            <a:r>
              <a:rPr lang="en-US" dirty="0">
                <a:latin typeface="Calibri" panose="020F0502020204030204" pitchFamily="34" charset="0"/>
                <a:ea typeface="Calibri" panose="020F0502020204030204" pitchFamily="34" charset="0"/>
                <a:cs typeface="Calibri" panose="020F0502020204030204" pitchFamily="34" charset="0"/>
              </a:rPr>
              <a:t> i </a:t>
            </a:r>
            <a:r>
              <a:rPr lang="en-US" dirty="0" err="1">
                <a:latin typeface="Calibri" panose="020F0502020204030204" pitchFamily="34" charset="0"/>
                <a:ea typeface="Calibri" panose="020F0502020204030204" pitchFamily="34" charset="0"/>
                <a:cs typeface="Calibri" panose="020F0502020204030204" pitchFamily="34" charset="0"/>
              </a:rPr>
              <a:t>interpretacijske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centre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uređenje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prostora</a:t>
            </a:r>
            <a:r>
              <a:rPr lang="en-US" dirty="0">
                <a:latin typeface="Calibri" panose="020F0502020204030204" pitchFamily="34" charset="0"/>
                <a:ea typeface="Calibri" panose="020F0502020204030204" pitchFamily="34" charset="0"/>
                <a:cs typeface="Calibri" panose="020F0502020204030204" pitchFamily="34" charset="0"/>
              </a:rPr>
              <a:t> za </a:t>
            </a:r>
            <a:r>
              <a:rPr lang="en-US" dirty="0" err="1">
                <a:latin typeface="Calibri" panose="020F0502020204030204" pitchFamily="34" charset="0"/>
                <a:ea typeface="Calibri" panose="020F0502020204030204" pitchFamily="34" charset="0"/>
                <a:cs typeface="Calibri" panose="020F0502020204030204" pitchFamily="34" charset="0"/>
              </a:rPr>
              <a:t>održavanje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edukativnih</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programa</a:t>
            </a:r>
            <a:r>
              <a:rPr lang="en-US" dirty="0">
                <a:latin typeface="Calibri" panose="020F0502020204030204" pitchFamily="34" charset="0"/>
                <a:ea typeface="Calibri" panose="020F0502020204030204" pitchFamily="34" charset="0"/>
                <a:cs typeface="Calibri" panose="020F0502020204030204" pitchFamily="34" charset="0"/>
              </a:rPr>
              <a:t> i </a:t>
            </a:r>
            <a:r>
              <a:rPr lang="en-US" dirty="0" err="1">
                <a:latin typeface="Calibri" panose="020F0502020204030204" pitchFamily="34" charset="0"/>
                <a:ea typeface="Calibri" panose="020F0502020204030204" pitchFamily="34" charset="0"/>
                <a:cs typeface="Calibri" panose="020F0502020204030204" pitchFamily="34" charset="0"/>
              </a:rPr>
              <a:t>radionica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multifunkcionalne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dvorane</a:t>
            </a:r>
            <a:r>
              <a:rPr lang="en-US" dirty="0">
                <a:latin typeface="Calibri" panose="020F0502020204030204" pitchFamily="34" charset="0"/>
                <a:ea typeface="Calibri" panose="020F0502020204030204" pitchFamily="34" charset="0"/>
                <a:cs typeface="Calibri" panose="020F0502020204030204" pitchFamily="34" charset="0"/>
              </a:rPr>
              <a:t> i sl.; </a:t>
            </a:r>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428806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667203"/>
            <a:ext cx="8743426" cy="5752344"/>
          </a:xfrm>
          <a:prstGeom prst="rect">
            <a:avLst/>
          </a:prstGeom>
          <a:noFill/>
        </p:spPr>
        <p:txBody>
          <a:bodyPr wrap="square" rtlCol="0">
            <a:spAutoFit/>
          </a:bodyPr>
          <a:lstStyle/>
          <a:p>
            <a:r>
              <a:rPr lang="hr-HR" dirty="0"/>
              <a:t> </a:t>
            </a: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prirodna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kupališta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uz</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rijeke</a:t>
            </a:r>
            <a:r>
              <a:rPr lang="en-US" dirty="0">
                <a:latin typeface="Calibri" panose="020F0502020204030204" pitchFamily="34" charset="0"/>
                <a:ea typeface="Calibri" panose="020F0502020204030204" pitchFamily="34" charset="0"/>
                <a:cs typeface="Calibri" panose="020F0502020204030204" pitchFamily="34" charset="0"/>
              </a:rPr>
              <a:t> i </a:t>
            </a:r>
            <a:r>
              <a:rPr lang="en-US" dirty="0" err="1">
                <a:latin typeface="Calibri" panose="020F0502020204030204" pitchFamily="34" charset="0"/>
                <a:ea typeface="Calibri" panose="020F0502020204030204" pitchFamily="34" charset="0"/>
                <a:cs typeface="Calibri" panose="020F0502020204030204" pitchFamily="34" charset="0"/>
              </a:rPr>
              <a:t>jezera</a:t>
            </a:r>
            <a:r>
              <a:rPr lang="en-US" dirty="0">
                <a:latin typeface="Calibri" panose="020F0502020204030204" pitchFamily="34" charset="0"/>
                <a:ea typeface="Calibri" panose="020F0502020204030204" pitchFamily="34" charset="0"/>
                <a:cs typeface="Calibri" panose="020F0502020204030204" pitchFamily="34" charset="0"/>
              </a:rPr>
              <a:t> s </a:t>
            </a:r>
            <a:r>
              <a:rPr lang="en-US" dirty="0" err="1">
                <a:latin typeface="Calibri" panose="020F0502020204030204" pitchFamily="34" charset="0"/>
                <a:ea typeface="Calibri" panose="020F0502020204030204" pitchFamily="34" charset="0"/>
                <a:cs typeface="Calibri" panose="020F0502020204030204" pitchFamily="34" charset="0"/>
              </a:rPr>
              <a:t>pripadajućom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infrastrukturom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pristup</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parkiralište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sanitarni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čvorovi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kabine</a:t>
            </a:r>
            <a:r>
              <a:rPr lang="en-US" dirty="0">
                <a:latin typeface="Calibri" panose="020F0502020204030204" pitchFamily="34" charset="0"/>
                <a:ea typeface="Calibri" panose="020F0502020204030204" pitchFamily="34" charset="0"/>
                <a:cs typeface="Calibri" panose="020F0502020204030204" pitchFamily="34" charset="0"/>
              </a:rPr>
              <a:t> za </a:t>
            </a:r>
            <a:r>
              <a:rPr lang="en-US" dirty="0" err="1">
                <a:latin typeface="Calibri" panose="020F0502020204030204" pitchFamily="34" charset="0"/>
                <a:ea typeface="Calibri" panose="020F0502020204030204" pitchFamily="34" charset="0"/>
                <a:cs typeface="Calibri" panose="020F0502020204030204" pitchFamily="34" charset="0"/>
              </a:rPr>
              <a:t>presvlačenje</a:t>
            </a:r>
            <a:r>
              <a:rPr lang="en-US" dirty="0">
                <a:latin typeface="Calibri" panose="020F0502020204030204" pitchFamily="34" charset="0"/>
                <a:ea typeface="Calibri" panose="020F0502020204030204" pitchFamily="34" charset="0"/>
                <a:cs typeface="Calibri" panose="020F0502020204030204" pitchFamily="34" charset="0"/>
              </a:rPr>
              <a:t> i sl.); </a:t>
            </a: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atrakcije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otvorenom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nebeske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šetnice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skycab</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viseći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mostovi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stakleni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tobogani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staklene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stepenice</a:t>
            </a:r>
            <a:r>
              <a:rPr lang="en-US" dirty="0">
                <a:latin typeface="Calibri" panose="020F0502020204030204" pitchFamily="34" charset="0"/>
                <a:ea typeface="Calibri" panose="020F0502020204030204" pitchFamily="34" charset="0"/>
                <a:cs typeface="Calibri" panose="020F0502020204030204" pitchFamily="34" charset="0"/>
              </a:rPr>
              <a:t> i sl.); </a:t>
            </a: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hotele</a:t>
            </a:r>
            <a:r>
              <a:rPr lang="en-US" dirty="0">
                <a:latin typeface="Calibri" panose="020F0502020204030204" pitchFamily="34" charset="0"/>
                <a:ea typeface="Calibri" panose="020F0502020204030204" pitchFamily="34" charset="0"/>
                <a:cs typeface="Calibri" panose="020F0502020204030204" pitchFamily="34" charset="0"/>
              </a:rPr>
              <a:t> i </a:t>
            </a:r>
            <a:r>
              <a:rPr lang="en-US" dirty="0" err="1">
                <a:latin typeface="Calibri" panose="020F0502020204030204" pitchFamily="34" charset="0"/>
                <a:ea typeface="Calibri" panose="020F0502020204030204" pitchFamily="34" charset="0"/>
                <a:cs typeface="Calibri" panose="020F0502020204030204" pitchFamily="34" charset="0"/>
              </a:rPr>
              <a:t>kampovi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kategorizirane</a:t>
            </a:r>
            <a:r>
              <a:rPr lang="en-US" dirty="0">
                <a:latin typeface="Calibri" panose="020F0502020204030204" pitchFamily="34" charset="0"/>
                <a:ea typeface="Calibri" panose="020F0502020204030204" pitchFamily="34" charset="0"/>
                <a:cs typeface="Calibri" panose="020F0502020204030204" pitchFamily="34" charset="0"/>
              </a:rPr>
              <a:t> s </a:t>
            </a:r>
            <a:r>
              <a:rPr lang="en-US" dirty="0" err="1">
                <a:latin typeface="Calibri" panose="020F0502020204030204" pitchFamily="34" charset="0"/>
                <a:ea typeface="Calibri" panose="020F0502020204030204" pitchFamily="34" charset="0"/>
                <a:cs typeface="Calibri" panose="020F0502020204030204" pitchFamily="34" charset="0"/>
              </a:rPr>
              <a:t>minimalno</a:t>
            </a:r>
            <a:r>
              <a:rPr lang="en-US" dirty="0">
                <a:latin typeface="Calibri" panose="020F0502020204030204" pitchFamily="34" charset="0"/>
                <a:ea typeface="Calibri" panose="020F0502020204030204" pitchFamily="34" charset="0"/>
                <a:cs typeface="Calibri" panose="020F0502020204030204" pitchFamily="34" charset="0"/>
              </a:rPr>
              <a:t> 3* ;</a:t>
            </a: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hostele</a:t>
            </a:r>
            <a:r>
              <a:rPr lang="en-US" dirty="0">
                <a:latin typeface="Calibri" panose="020F0502020204030204" pitchFamily="34" charset="0"/>
                <a:ea typeface="Calibri" panose="020F0502020204030204" pitchFamily="34" charset="0"/>
                <a:cs typeface="Calibri" panose="020F0502020204030204" pitchFamily="34" charset="0"/>
              </a:rPr>
              <a:t> i </a:t>
            </a:r>
            <a:r>
              <a:rPr lang="en-US" dirty="0" err="1">
                <a:latin typeface="Calibri" panose="020F0502020204030204" pitchFamily="34" charset="0"/>
                <a:ea typeface="Calibri" panose="020F0502020204030204" pitchFamily="34" charset="0"/>
                <a:cs typeface="Calibri" panose="020F0502020204030204" pitchFamily="34" charset="0"/>
              </a:rPr>
              <a:t>kamp</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odmorišta</a:t>
            </a:r>
            <a:r>
              <a:rPr lang="en-US" dirty="0">
                <a:latin typeface="Calibri" panose="020F0502020204030204" pitchFamily="34" charset="0"/>
                <a:ea typeface="Calibri" panose="020F0502020204030204" pitchFamily="34" charset="0"/>
                <a:cs typeface="Calibri" panose="020F0502020204030204" pitchFamily="34" charset="0"/>
              </a:rPr>
              <a:t> u </a:t>
            </a:r>
            <a:r>
              <a:rPr lang="en-US" dirty="0" err="1">
                <a:latin typeface="Calibri" panose="020F0502020204030204" pitchFamily="34" charset="0"/>
                <a:ea typeface="Calibri" panose="020F0502020204030204" pitchFamily="34" charset="0"/>
                <a:cs typeface="Calibri" panose="020F0502020204030204" pitchFamily="34" charset="0"/>
              </a:rPr>
              <a:t>funkciji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valorizacije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prirodne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baštine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destinacije</a:t>
            </a:r>
            <a:r>
              <a:rPr lang="en-US" dirty="0">
                <a:latin typeface="Calibri" panose="020F0502020204030204" pitchFamily="34" charset="0"/>
                <a:ea typeface="Calibri" panose="020F0502020204030204" pitchFamily="34" charset="0"/>
                <a:cs typeface="Calibri" panose="020F0502020204030204" pitchFamily="34" charset="0"/>
              </a:rPr>
              <a:t>; </a:t>
            </a: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vozila</a:t>
            </a:r>
            <a:r>
              <a:rPr lang="en-US" dirty="0">
                <a:latin typeface="Calibri" panose="020F0502020204030204" pitchFamily="34" charset="0"/>
                <a:ea typeface="Calibri" panose="020F0502020204030204" pitchFamily="34" charset="0"/>
                <a:cs typeface="Calibri" panose="020F0502020204030204" pitchFamily="34" charset="0"/>
              </a:rPr>
              <a:t> (mini </a:t>
            </a:r>
            <a:r>
              <a:rPr lang="en-US" dirty="0" err="1">
                <a:latin typeface="Calibri" panose="020F0502020204030204" pitchFamily="34" charset="0"/>
                <a:ea typeface="Calibri" panose="020F0502020204030204" pitchFamily="34" charset="0"/>
                <a:cs typeface="Calibri" panose="020F0502020204030204" pitchFamily="34" charset="0"/>
              </a:rPr>
              <a:t>buseva</a:t>
            </a:r>
            <a:r>
              <a:rPr lang="en-US" dirty="0">
                <a:latin typeface="Calibri" panose="020F0502020204030204" pitchFamily="34" charset="0"/>
                <a:ea typeface="Calibri" panose="020F0502020204030204" pitchFamily="34" charset="0"/>
                <a:cs typeface="Calibri" panose="020F0502020204030204" pitchFamily="34" charset="0"/>
              </a:rPr>
              <a:t> i sl.) i </a:t>
            </a:r>
            <a:r>
              <a:rPr lang="en-US" dirty="0" err="1">
                <a:latin typeface="Calibri" panose="020F0502020204030204" pitchFamily="34" charset="0"/>
                <a:ea typeface="Calibri" panose="020F0502020204030204" pitchFamily="34" charset="0"/>
                <a:cs typeface="Calibri" panose="020F0502020204030204" pitchFamily="34" charset="0"/>
              </a:rPr>
              <a:t>plovila</a:t>
            </a:r>
            <a:r>
              <a:rPr lang="en-US" dirty="0">
                <a:latin typeface="Calibri" panose="020F0502020204030204" pitchFamily="34" charset="0"/>
                <a:ea typeface="Calibri" panose="020F0502020204030204" pitchFamily="34" charset="0"/>
                <a:cs typeface="Calibri" panose="020F0502020204030204" pitchFamily="34" charset="0"/>
              </a:rPr>
              <a:t> bez </a:t>
            </a:r>
            <a:r>
              <a:rPr lang="en-US" dirty="0" err="1">
                <a:latin typeface="Calibri" panose="020F0502020204030204" pitchFamily="34" charset="0"/>
                <a:ea typeface="Calibri" panose="020F0502020204030204" pitchFamily="34" charset="0"/>
                <a:cs typeface="Calibri" panose="020F0502020204030204" pitchFamily="34" charset="0"/>
              </a:rPr>
              <a:t>motora</a:t>
            </a:r>
            <a:r>
              <a:rPr lang="en-US" dirty="0">
                <a:latin typeface="Calibri" panose="020F0502020204030204" pitchFamily="34" charset="0"/>
                <a:ea typeface="Calibri" panose="020F0502020204030204" pitchFamily="34" charset="0"/>
                <a:cs typeface="Calibri" panose="020F0502020204030204" pitchFamily="34" charset="0"/>
              </a:rPr>
              <a:t> s </a:t>
            </a:r>
            <a:r>
              <a:rPr lang="en-US" dirty="0" err="1">
                <a:latin typeface="Calibri" panose="020F0502020204030204" pitchFamily="34" charset="0"/>
                <a:ea typeface="Calibri" panose="020F0502020204030204" pitchFamily="34" charset="0"/>
                <a:cs typeface="Calibri" panose="020F0502020204030204" pitchFamily="34" charset="0"/>
              </a:rPr>
              <a:t>unutarnjim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izgaranjem</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namijenjenih</a:t>
            </a:r>
            <a:r>
              <a:rPr lang="en-US" dirty="0">
                <a:latin typeface="Calibri" panose="020F0502020204030204" pitchFamily="34" charset="0"/>
                <a:ea typeface="Calibri" panose="020F0502020204030204" pitchFamily="34" charset="0"/>
                <a:cs typeface="Calibri" panose="020F0502020204030204" pitchFamily="34" charset="0"/>
              </a:rPr>
              <a:t> za </a:t>
            </a:r>
            <a:r>
              <a:rPr lang="en-US" dirty="0" err="1">
                <a:latin typeface="Calibri" panose="020F0502020204030204" pitchFamily="34" charset="0"/>
                <a:ea typeface="Calibri" panose="020F0502020204030204" pitchFamily="34" charset="0"/>
                <a:cs typeface="Calibri" panose="020F0502020204030204" pitchFamily="34" charset="0"/>
              </a:rPr>
              <a:t>prijevoz</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posjetitelja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namijenjenih</a:t>
            </a:r>
            <a:r>
              <a:rPr lang="en-US" dirty="0">
                <a:latin typeface="Calibri" panose="020F0502020204030204" pitchFamily="34" charset="0"/>
                <a:ea typeface="Calibri" panose="020F0502020204030204" pitchFamily="34" charset="0"/>
                <a:cs typeface="Calibri" panose="020F0502020204030204" pitchFamily="34" charset="0"/>
              </a:rPr>
              <a:t> za </a:t>
            </a:r>
            <a:r>
              <a:rPr lang="en-US" dirty="0" err="1">
                <a:latin typeface="Calibri" panose="020F0502020204030204" pitchFamily="34" charset="0"/>
                <a:ea typeface="Calibri" panose="020F0502020204030204" pitchFamily="34" charset="0"/>
                <a:cs typeface="Calibri" panose="020F0502020204030204" pitchFamily="34" charset="0"/>
              </a:rPr>
              <a:t>prijevoz</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posjetitelja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prirodne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baštine</a:t>
            </a:r>
            <a:r>
              <a:rPr lang="hr-HR" dirty="0">
                <a:latin typeface="Calibri" panose="020F0502020204030204" pitchFamily="34" charset="0"/>
                <a:ea typeface="Calibri" panose="020F0502020204030204" pitchFamily="34" charset="0"/>
                <a:cs typeface="Calibri" panose="020F0502020204030204" pitchFamily="34" charset="0"/>
              </a:rPr>
              <a:t>;</a:t>
            </a:r>
          </a:p>
          <a:p>
            <a:pPr marL="285750" lvl="0" indent="-285750" algn="just">
              <a:lnSpc>
                <a:spcPct val="115000"/>
              </a:lnSpc>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Calibri" panose="020F0502020204030204" pitchFamily="34" charset="0"/>
              </a:rPr>
              <a:t>šetnice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tematske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staze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pješačke</a:t>
            </a:r>
            <a:r>
              <a:rPr lang="en-US" dirty="0">
                <a:latin typeface="Calibri" panose="020F0502020204030204" pitchFamily="34" charset="0"/>
                <a:ea typeface="Calibri" panose="020F0502020204030204" pitchFamily="34" charset="0"/>
                <a:cs typeface="Calibri" panose="020F0502020204030204" pitchFamily="34" charset="0"/>
              </a:rPr>
              <a:t> trekking </a:t>
            </a:r>
            <a:r>
              <a:rPr lang="en-US" dirty="0" err="1">
                <a:latin typeface="Calibri" panose="020F0502020204030204" pitchFamily="34" charset="0"/>
                <a:ea typeface="Calibri" panose="020F0502020204030204" pitchFamily="34" charset="0"/>
                <a:cs typeface="Calibri" panose="020F0502020204030204" pitchFamily="34" charset="0"/>
              </a:rPr>
              <a:t>staze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staze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dugog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hodanja</a:t>
            </a:r>
            <a:r>
              <a:rPr lang="en-US" dirty="0">
                <a:latin typeface="Calibri" panose="020F0502020204030204" pitchFamily="34" charset="0"/>
                <a:ea typeface="Calibri" panose="020F0502020204030204" pitchFamily="34" charset="0"/>
                <a:cs typeface="Calibri" panose="020F0502020204030204" pitchFamily="34" charset="0"/>
              </a:rPr>
              <a:t>. </a:t>
            </a:r>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250290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748956"/>
            <a:ext cx="8743426" cy="3970318"/>
          </a:xfrm>
          <a:prstGeom prst="rect">
            <a:avLst/>
          </a:prstGeom>
          <a:noFill/>
        </p:spPr>
        <p:txBody>
          <a:bodyPr wrap="square" rtlCol="0">
            <a:spAutoFit/>
          </a:bodyPr>
          <a:lstStyle/>
          <a:p>
            <a:pPr algn="just"/>
            <a:r>
              <a:rPr lang="hr-HR" b="1" dirty="0"/>
              <a:t>Grupa 2. Infrastruktura aktivnog turizma</a:t>
            </a:r>
            <a:endParaRPr lang="hr-HR" dirty="0"/>
          </a:p>
          <a:p>
            <a:pPr algn="just"/>
            <a:r>
              <a:rPr lang="hr-HR" dirty="0"/>
              <a:t> </a:t>
            </a:r>
          </a:p>
          <a:p>
            <a:pPr algn="just"/>
            <a:r>
              <a:rPr lang="hr-HR" dirty="0"/>
              <a:t>Ukupno  raspoloživi iznos bespovratnih sredstava za dodjelu u okviru ove grupe iznosi </a:t>
            </a:r>
            <a:r>
              <a:rPr lang="hr-HR" b="1" dirty="0"/>
              <a:t>280.000.000,00 HRK.</a:t>
            </a:r>
          </a:p>
          <a:p>
            <a:pPr algn="just"/>
            <a:endParaRPr lang="hr-HR" dirty="0"/>
          </a:p>
          <a:p>
            <a:pPr algn="just"/>
            <a:r>
              <a:rPr lang="hr-HR" dirty="0"/>
              <a:t>Iznos sufinanciranja je 100% prihvatljivih troškova za projekte koji ne sadrže državnu potporu.</a:t>
            </a:r>
          </a:p>
          <a:p>
            <a:pPr algn="just"/>
            <a:endParaRPr lang="hr-HR" dirty="0"/>
          </a:p>
          <a:p>
            <a:pPr algn="just"/>
            <a:r>
              <a:rPr lang="hr-HR" dirty="0"/>
              <a:t>Najniži, odnosno najviši iznos bespovratnih sredstava koji se može dodijeliti pojedinom projektu iznosi:  </a:t>
            </a:r>
          </a:p>
          <a:p>
            <a:pPr algn="just"/>
            <a:endParaRPr lang="hr-HR" dirty="0"/>
          </a:p>
          <a:p>
            <a:pPr algn="just"/>
            <a:r>
              <a:rPr lang="hr-HR" dirty="0"/>
              <a:t>- najniži iznos </a:t>
            </a:r>
            <a:r>
              <a:rPr lang="hr-HR" b="1" dirty="0"/>
              <a:t>7.000.000,00 HRK</a:t>
            </a:r>
          </a:p>
          <a:p>
            <a:pPr algn="just"/>
            <a:endParaRPr lang="hr-HR" b="1" dirty="0"/>
          </a:p>
          <a:p>
            <a:pPr algn="just"/>
            <a:r>
              <a:rPr lang="hr-HR" dirty="0"/>
              <a:t>- najviši iznos </a:t>
            </a:r>
            <a:r>
              <a:rPr lang="hr-HR" b="1" dirty="0"/>
              <a:t>50.000.000,00 HRK</a:t>
            </a:r>
          </a:p>
        </p:txBody>
      </p:sp>
    </p:spTree>
    <p:extLst>
      <p:ext uri="{BB962C8B-B14F-4D97-AF65-F5344CB8AC3E}">
        <p14:creationId xmlns:p14="http://schemas.microsoft.com/office/powerpoint/2010/main" val="223173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748956"/>
            <a:ext cx="8743426" cy="5741059"/>
          </a:xfrm>
          <a:prstGeom prst="rect">
            <a:avLst/>
          </a:prstGeom>
          <a:noFill/>
        </p:spPr>
        <p:txBody>
          <a:bodyPr wrap="square" rtlCol="0">
            <a:spAutoFit/>
          </a:bodyPr>
          <a:lstStyle/>
          <a:p>
            <a:pPr algn="just"/>
            <a:r>
              <a:rPr lang="hr-HR" b="1" dirty="0"/>
              <a:t>Grupa 2. Infrastruktura aktivnog turizma obuhvaća:</a:t>
            </a:r>
          </a:p>
          <a:p>
            <a:pPr algn="just"/>
            <a:endParaRPr lang="hr-HR" b="1" dirty="0"/>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sportsko – rekreacijsku infrastrukturu u funkciji turizma; sportske terene (odbojka, rukomet, košarka, nogomet, tenis i sl.), sportske dvorane, atletske staze, multifunkcionalna sportska igrališta, vježbališta na otvorenom (fitness </a:t>
            </a:r>
            <a:r>
              <a:rPr lang="hr-HR" dirty="0" err="1">
                <a:latin typeface="Calibri" panose="020F0502020204030204" pitchFamily="34" charset="0"/>
                <a:ea typeface="Calibri" panose="020F0502020204030204" pitchFamily="34" charset="0"/>
                <a:cs typeface="Arial" panose="020B0604020202020204" pitchFamily="34" charset="0"/>
              </a:rPr>
              <a:t>street</a:t>
            </a:r>
            <a:r>
              <a:rPr lang="hr-HR" dirty="0">
                <a:latin typeface="Calibri" panose="020F0502020204030204" pitchFamily="34" charset="0"/>
                <a:ea typeface="Calibri" panose="020F0502020204030204" pitchFamily="34" charset="0"/>
                <a:cs typeface="Arial" panose="020B0604020202020204" pitchFamily="34" charset="0"/>
              </a:rPr>
              <a:t> </a:t>
            </a:r>
            <a:r>
              <a:rPr lang="hr-HR" dirty="0" err="1">
                <a:latin typeface="Calibri" panose="020F0502020204030204" pitchFamily="34" charset="0"/>
                <a:ea typeface="Calibri" panose="020F0502020204030204" pitchFamily="34" charset="0"/>
                <a:cs typeface="Arial" panose="020B0604020202020204" pitchFamily="34" charset="0"/>
              </a:rPr>
              <a:t>workout</a:t>
            </a:r>
            <a:r>
              <a:rPr lang="hr-HR" dirty="0">
                <a:latin typeface="Calibri" panose="020F0502020204030204" pitchFamily="34" charset="0"/>
                <a:ea typeface="Calibri" panose="020F0502020204030204" pitchFamily="34" charset="0"/>
                <a:cs typeface="Arial" panose="020B0604020202020204" pitchFamily="34" charset="0"/>
              </a:rPr>
              <a:t> parkovi), </a:t>
            </a:r>
            <a:r>
              <a:rPr lang="hr-HR" dirty="0" err="1">
                <a:latin typeface="Calibri" panose="020F0502020204030204" pitchFamily="34" charset="0"/>
                <a:ea typeface="Calibri" panose="020F0502020204030204" pitchFamily="34" charset="0"/>
                <a:cs typeface="Arial" panose="020B0604020202020204" pitchFamily="34" charset="0"/>
              </a:rPr>
              <a:t>skate</a:t>
            </a:r>
            <a:r>
              <a:rPr lang="hr-HR" dirty="0">
                <a:latin typeface="Calibri" panose="020F0502020204030204" pitchFamily="34" charset="0"/>
                <a:ea typeface="Calibri" panose="020F0502020204030204" pitchFamily="34" charset="0"/>
                <a:cs typeface="Arial" panose="020B0604020202020204" pitchFamily="34" charset="0"/>
              </a:rPr>
              <a:t> i bike parkove, mini golf igrališta, adrenalinske parkove, biciklističke staze s pratećom infrastrukturom (odmorišta, vidikovci), konjičke staze, klizališta, sanjkališta, prateća infrastrukture za adrenalinske sportove, stijene za penjanje i sl.; </a:t>
            </a:r>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planinarske objekte (domovi, kuće, skloništa); </a:t>
            </a:r>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bazene primarno namijenjenih domaćim turistima; </a:t>
            </a:r>
          </a:p>
          <a:p>
            <a:pPr lvl="0" algn="just" defTabSz="914400">
              <a:lnSpc>
                <a:spcPct val="115000"/>
              </a:lnSpc>
              <a:spcAft>
                <a:spcPts val="800"/>
              </a:spcAft>
              <a:defRPr/>
            </a:pPr>
            <a:r>
              <a:rPr lang="hr-HR" b="1" dirty="0">
                <a:latin typeface="Calibri" panose="020F0502020204030204" pitchFamily="34" charset="0"/>
                <a:ea typeface="Calibri" panose="020F0502020204030204" pitchFamily="34" charset="0"/>
                <a:cs typeface="Arial" panose="020B0604020202020204" pitchFamily="34" charset="0"/>
              </a:rPr>
              <a:t>Dodatno kao dio projekta aktivnog turizma:</a:t>
            </a:r>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hotele i kampove, kategorizirane s minimalno 3*;</a:t>
            </a:r>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hostele ili kamp odmorišta;</a:t>
            </a:r>
          </a:p>
          <a:p>
            <a:pPr marL="171450" indent="-171450" algn="just">
              <a:lnSpc>
                <a:spcPct val="115000"/>
              </a:lnSpc>
              <a:spcAft>
                <a:spcPts val="800"/>
              </a:spcAft>
              <a:buFont typeface="Arial" panose="020B0604020202020204" pitchFamily="34" charset="0"/>
              <a:buChar char="•"/>
            </a:pPr>
            <a:r>
              <a:rPr lang="hr-HR" dirty="0">
                <a:latin typeface="Calibri" panose="020F0502020204030204" pitchFamily="34" charset="0"/>
                <a:ea typeface="Calibri" panose="020F0502020204030204" pitchFamily="34" charset="0"/>
                <a:cs typeface="Arial" panose="020B0604020202020204" pitchFamily="34" charset="0"/>
              </a:rPr>
              <a:t>planinarske putove i vidikovce uz planinarske putove.</a:t>
            </a:r>
          </a:p>
          <a:p>
            <a:endParaRPr lang="hr-HR" dirty="0"/>
          </a:p>
          <a:p>
            <a:r>
              <a:rPr lang="hr-HR" dirty="0"/>
              <a:t> </a:t>
            </a:r>
          </a:p>
        </p:txBody>
      </p:sp>
    </p:spTree>
    <p:extLst>
      <p:ext uri="{BB962C8B-B14F-4D97-AF65-F5344CB8AC3E}">
        <p14:creationId xmlns:p14="http://schemas.microsoft.com/office/powerpoint/2010/main" val="12629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48060" y="1845439"/>
            <a:ext cx="8598716" cy="2862322"/>
          </a:xfrm>
          <a:prstGeom prst="rect">
            <a:avLst/>
          </a:prstGeom>
          <a:noFill/>
        </p:spPr>
        <p:txBody>
          <a:bodyPr wrap="square" rtlCol="0">
            <a:spAutoFit/>
          </a:bodyPr>
          <a:lstStyle/>
          <a:p>
            <a:pPr algn="just"/>
            <a:r>
              <a:rPr lang="hr-HR" b="1" dirty="0"/>
              <a:t>a. </a:t>
            </a:r>
            <a:r>
              <a:rPr lang="hr-HR" dirty="0"/>
              <a:t>Razvoj te </a:t>
            </a:r>
            <a:r>
              <a:rPr lang="hr-HR" b="1" dirty="0"/>
              <a:t>zelena i digitalna tranzicija </a:t>
            </a:r>
            <a:r>
              <a:rPr lang="hr-HR" dirty="0"/>
              <a:t>javne turističke infrastrukture u turistički slabije razvijenim područjima, koja će doprinijeti povećanju atraktivnosti destinacija za koje već postoji potražnja turista s potencijalom za razvoj posebnih oblika turizma, koji mogu generirati višu dodanu vrijednost.</a:t>
            </a:r>
          </a:p>
          <a:p>
            <a:pPr algn="just"/>
            <a:r>
              <a:rPr lang="hr-HR" dirty="0"/>
              <a:t> </a:t>
            </a:r>
          </a:p>
          <a:p>
            <a:pPr algn="just"/>
            <a:r>
              <a:rPr lang="hr-HR" b="1" dirty="0"/>
              <a:t>b. </a:t>
            </a:r>
            <a:r>
              <a:rPr lang="hr-HR" dirty="0"/>
              <a:t>Ulaganja usmjerena na prilagodbu, odnosno </a:t>
            </a:r>
            <a:r>
              <a:rPr lang="hr-HR" b="1" dirty="0"/>
              <a:t>zelenu i digitalnu tranziciju </a:t>
            </a:r>
            <a:r>
              <a:rPr lang="hr-HR" dirty="0"/>
              <a:t>postojeće javne turističke infrastrukture u područjima s najvišim indeksom turističke razvijenosti, s ciljem povećanja njezine kvalitete, smanjenja utjecaja na okoliš te održivog upravljanja destinacijom i smanjenja prekomjernog turizma.</a:t>
            </a:r>
          </a:p>
          <a:p>
            <a:r>
              <a:rPr lang="hr-HR" dirty="0"/>
              <a:t> </a:t>
            </a:r>
          </a:p>
        </p:txBody>
      </p:sp>
      <p:sp>
        <p:nvSpPr>
          <p:cNvPr id="8" name="Naslov 1">
            <a:extLst>
              <a:ext uri="{FF2B5EF4-FFF2-40B4-BE49-F238E27FC236}">
                <a16:creationId xmlns:a16="http://schemas.microsoft.com/office/drawing/2014/main" id="{6D49F953-D660-4B98-8E32-60248C783BCF}"/>
              </a:ext>
            </a:extLst>
          </p:cNvPr>
          <p:cNvSpPr txBox="1">
            <a:spLocks/>
          </p:cNvSpPr>
          <p:nvPr/>
        </p:nvSpPr>
        <p:spPr>
          <a:xfrm>
            <a:off x="342447" y="449108"/>
            <a:ext cx="8382103" cy="1814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400" b="1" dirty="0">
                <a:solidFill>
                  <a:srgbClr val="0070C0"/>
                </a:solidFill>
                <a:latin typeface="Arial Black" panose="020B0A04020102020204" pitchFamily="34" charset="0"/>
              </a:rPr>
              <a:t>1. Predmet poziva</a:t>
            </a:r>
            <a:endParaRPr lang="hr-HR" sz="2400" b="1" i="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81658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609365"/>
            <a:ext cx="8743426" cy="6555641"/>
          </a:xfrm>
          <a:prstGeom prst="rect">
            <a:avLst/>
          </a:prstGeom>
          <a:noFill/>
        </p:spPr>
        <p:txBody>
          <a:bodyPr wrap="square" rtlCol="0">
            <a:spAutoFit/>
          </a:bodyPr>
          <a:lstStyle/>
          <a:p>
            <a:pPr algn="just"/>
            <a:r>
              <a:rPr lang="hr-HR" b="1" dirty="0"/>
              <a:t>Grupa 3. Infrastruktura u funkciji razvoja lječilišnog i wellness turizma</a:t>
            </a:r>
            <a:endParaRPr lang="hr-HR" dirty="0"/>
          </a:p>
          <a:p>
            <a:pPr algn="just"/>
            <a:r>
              <a:rPr lang="hr-HR" dirty="0"/>
              <a:t> </a:t>
            </a:r>
          </a:p>
          <a:p>
            <a:pPr algn="just"/>
            <a:r>
              <a:rPr lang="hr-HR" dirty="0"/>
              <a:t>Ukupno raspoloživi iznos bespovratnih sredstava za dodjelu u okviru ove grupe iznosi </a:t>
            </a:r>
            <a:r>
              <a:rPr lang="hr-HR" b="1" dirty="0"/>
              <a:t>465.000.000,00 HRK.</a:t>
            </a:r>
          </a:p>
          <a:p>
            <a:pPr algn="just"/>
            <a:endParaRPr lang="hr-HR" dirty="0"/>
          </a:p>
          <a:p>
            <a:pPr algn="just"/>
            <a:r>
              <a:rPr lang="hr-HR" dirty="0"/>
              <a:t>Iznos sufinanciranja je 100% prihvatljivih troškova za projekte koji ne sadrže državnu potporu.</a:t>
            </a:r>
          </a:p>
          <a:p>
            <a:pPr algn="just"/>
            <a:endParaRPr lang="hr-HR" dirty="0"/>
          </a:p>
          <a:p>
            <a:pPr algn="just"/>
            <a:r>
              <a:rPr lang="hr-HR" dirty="0"/>
              <a:t>Najniži, odnosno najviši iznos bespovratnih sredstava koji se može dodijeliti pojedinom projektu iznosi:  </a:t>
            </a:r>
          </a:p>
          <a:p>
            <a:pPr algn="just"/>
            <a:endParaRPr lang="hr-HR" dirty="0"/>
          </a:p>
          <a:p>
            <a:pPr algn="just"/>
            <a:r>
              <a:rPr lang="hr-HR" dirty="0"/>
              <a:t>- najniži iznos </a:t>
            </a:r>
            <a:r>
              <a:rPr lang="hr-HR" b="1" dirty="0"/>
              <a:t>9.000.000,00 HRK</a:t>
            </a:r>
          </a:p>
          <a:p>
            <a:pPr algn="just"/>
            <a:endParaRPr lang="hr-HR" b="1" dirty="0"/>
          </a:p>
          <a:p>
            <a:pPr algn="just"/>
            <a:r>
              <a:rPr lang="hr-HR" dirty="0"/>
              <a:t>- najviši iznos </a:t>
            </a:r>
            <a:r>
              <a:rPr lang="hr-HR" b="1" dirty="0"/>
              <a:t>130.000.000,00 HRK</a:t>
            </a:r>
          </a:p>
          <a:p>
            <a:pPr algn="just"/>
            <a:endParaRPr lang="hr-HR" dirty="0"/>
          </a:p>
          <a:p>
            <a:pPr algn="just"/>
            <a:r>
              <a:rPr lang="hr-HR" dirty="0"/>
              <a:t>Kod projekata koji sadrže element državne potpore, najviši iznos bespovratnih sredstava koja se mogu dodijeliti ne može prijeći maksimalni mogući iznos potpore sukladno Programu dodjele potpora.</a:t>
            </a:r>
          </a:p>
          <a:p>
            <a:endParaRPr lang="hr-HR" dirty="0"/>
          </a:p>
          <a:p>
            <a:endParaRPr lang="hr-HR" dirty="0"/>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423942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609365"/>
            <a:ext cx="8743426" cy="5863144"/>
          </a:xfrm>
          <a:prstGeom prst="rect">
            <a:avLst/>
          </a:prstGeom>
          <a:noFill/>
        </p:spPr>
        <p:txBody>
          <a:bodyPr wrap="square" rtlCol="0">
            <a:spAutoFit/>
          </a:bodyPr>
          <a:lstStyle/>
          <a:p>
            <a:pPr algn="just"/>
            <a:r>
              <a:rPr lang="hr-HR" b="1" dirty="0"/>
              <a:t>Grupa 3. Infrastruktura u funkciji razvoja lječilišnog i wellness turizma obuhvaća:</a:t>
            </a:r>
          </a:p>
          <a:p>
            <a:pPr algn="just"/>
            <a:endParaRPr lang="hr-HR" b="1" dirty="0"/>
          </a:p>
          <a:p>
            <a:pPr marL="228600" algn="just">
              <a:lnSpc>
                <a:spcPct val="115000"/>
              </a:lnSpc>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hr-HR" dirty="0">
              <a:latin typeface="Calibri" panose="020F0502020204030204" pitchFamily="34" charset="0"/>
              <a:ea typeface="Calibri" panose="020F0502020204030204" pitchFamily="34" charset="0"/>
              <a:cs typeface="Arial" panose="020B0604020202020204" pitchFamily="34" charset="0"/>
            </a:endParaRPr>
          </a:p>
          <a:p>
            <a:pPr marL="285750" lvl="0" indent="-285750" algn="just">
              <a:lnSpc>
                <a:spcPct val="115000"/>
              </a:lnSpc>
              <a:spcAft>
                <a:spcPts val="0"/>
              </a:spcAft>
              <a:buFont typeface="Arial" panose="020B0604020202020204" pitchFamily="34" charset="0"/>
              <a:buChar char="•"/>
            </a:pPr>
            <a:r>
              <a:rPr lang="hr-HR" dirty="0">
                <a:latin typeface="Calibri" panose="020F0502020204030204" pitchFamily="34" charset="0"/>
                <a:ea typeface="Calibri" panose="020F0502020204030204" pitchFamily="34" charset="0"/>
                <a:cs typeface="Calibri" panose="020F0502020204030204" pitchFamily="34" charset="0"/>
              </a:rPr>
              <a:t>smještajne kapacitete termalnih/</a:t>
            </a:r>
            <a:r>
              <a:rPr lang="hr-HR" dirty="0" err="1">
                <a:latin typeface="Calibri" panose="020F0502020204030204" pitchFamily="34" charset="0"/>
                <a:ea typeface="Calibri" panose="020F0502020204030204" pitchFamily="34" charset="0"/>
                <a:cs typeface="Calibri" panose="020F0502020204030204" pitchFamily="34" charset="0"/>
              </a:rPr>
              <a:t>talaso</a:t>
            </a:r>
            <a:r>
              <a:rPr lang="hr-HR" dirty="0">
                <a:latin typeface="Calibri" panose="020F0502020204030204" pitchFamily="34" charset="0"/>
                <a:ea typeface="Calibri" panose="020F0502020204030204" pitchFamily="34" charset="0"/>
                <a:cs typeface="Calibri" panose="020F0502020204030204" pitchFamily="34" charset="0"/>
              </a:rPr>
              <a:t> lječilišta i /ili specijalnih bolnica koji će po završetku investicije ispuniti minimalne uvjete i uvjete za kategoriju 3, 4 ili 5*  jedne od vrsta ugostiteljskih objekata iz skupine hoteli (osim ugostiteljskih objekata vrste: turističko naselje, pansion i integralni (udruženi) hotel); </a:t>
            </a:r>
          </a:p>
          <a:p>
            <a:pPr marL="285750" lvl="0" indent="-285750" algn="just">
              <a:lnSpc>
                <a:spcPct val="115000"/>
              </a:lnSpc>
              <a:spcAft>
                <a:spcPts val="0"/>
              </a:spcAft>
              <a:buFont typeface="Arial" panose="020B0604020202020204" pitchFamily="34" charset="0"/>
              <a:buChar char="•"/>
            </a:pP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hr-HR" dirty="0">
                <a:latin typeface="Calibri" panose="020F0502020204030204" pitchFamily="34" charset="0"/>
                <a:ea typeface="Calibri" panose="020F0502020204030204" pitchFamily="34" charset="0"/>
                <a:cs typeface="Calibri" panose="020F0502020204030204" pitchFamily="34" charset="0"/>
              </a:rPr>
              <a:t>popratne sadržaje kao što su ugostiteljski, wellness, zabavni,  sportski i rekreativni sadržaji;</a:t>
            </a:r>
          </a:p>
          <a:p>
            <a:pPr marL="285750" lvl="0" indent="-285750" algn="just">
              <a:lnSpc>
                <a:spcPct val="115000"/>
              </a:lnSpc>
              <a:spcAft>
                <a:spcPts val="0"/>
              </a:spcAft>
              <a:buFont typeface="Arial" panose="020B0604020202020204" pitchFamily="34" charset="0"/>
              <a:buChar char="•"/>
            </a:pPr>
            <a:endParaRPr lang="hr-HR"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spcAft>
                <a:spcPts val="0"/>
              </a:spcAft>
              <a:buFont typeface="Arial" panose="020B0604020202020204" pitchFamily="34" charset="0"/>
              <a:buChar char="•"/>
            </a:pPr>
            <a:r>
              <a:rPr lang="hr-HR" dirty="0">
                <a:latin typeface="Calibri" panose="020F0502020204030204" pitchFamily="34" charset="0"/>
                <a:ea typeface="Calibri" panose="020F0502020204030204" pitchFamily="34" charset="0"/>
                <a:cs typeface="Calibri" panose="020F0502020204030204" pitchFamily="34" charset="0"/>
              </a:rPr>
              <a:t>termalne bazene s popratnim sadržajima.</a:t>
            </a:r>
          </a:p>
          <a:p>
            <a:endParaRPr lang="hr-HR" dirty="0"/>
          </a:p>
          <a:p>
            <a:r>
              <a:rPr lang="hr-HR" dirty="0"/>
              <a:t> </a:t>
            </a:r>
          </a:p>
          <a:p>
            <a:endParaRPr lang="hr-HR" dirty="0"/>
          </a:p>
          <a:p>
            <a:endParaRPr lang="hr-HR" dirty="0"/>
          </a:p>
          <a:p>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364808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3" name="TextBox 2">
            <a:extLst>
              <a:ext uri="{FF2B5EF4-FFF2-40B4-BE49-F238E27FC236}">
                <a16:creationId xmlns:a16="http://schemas.microsoft.com/office/drawing/2014/main" id="{CBD49CCD-123B-40F8-BD48-8E51DCC5FAB9}"/>
              </a:ext>
            </a:extLst>
          </p:cNvPr>
          <p:cNvSpPr txBox="1"/>
          <p:nvPr/>
        </p:nvSpPr>
        <p:spPr>
          <a:xfrm>
            <a:off x="787626" y="414278"/>
            <a:ext cx="8450990" cy="5693866"/>
          </a:xfrm>
          <a:prstGeom prst="rect">
            <a:avLst/>
          </a:prstGeom>
          <a:noFill/>
        </p:spPr>
        <p:txBody>
          <a:bodyPr wrap="square" rtlCol="0">
            <a:spAutoFit/>
          </a:bodyPr>
          <a:lstStyle/>
          <a:p>
            <a:pPr algn="just"/>
            <a:r>
              <a:rPr lang="hr-HR" sz="2400" b="1" dirty="0">
                <a:solidFill>
                  <a:schemeClr val="accent1"/>
                </a:solidFill>
                <a:latin typeface="Arial Black" panose="020B0A04020102020204" pitchFamily="34" charset="0"/>
              </a:rPr>
              <a:t>3. Pravila poziva</a:t>
            </a:r>
            <a:endParaRPr lang="hr-HR" sz="2400" dirty="0">
              <a:solidFill>
                <a:schemeClr val="accent1"/>
              </a:solidFill>
              <a:latin typeface="Arial Black" panose="020B0A04020102020204" pitchFamily="34" charset="0"/>
            </a:endParaRPr>
          </a:p>
          <a:p>
            <a:pPr algn="just"/>
            <a:r>
              <a:rPr lang="hr-HR" b="1" dirty="0">
                <a:solidFill>
                  <a:schemeClr val="accent1"/>
                </a:solidFill>
              </a:rPr>
              <a:t>3.1. Prihvatljivost prijavitelja</a:t>
            </a:r>
          </a:p>
          <a:p>
            <a:pPr algn="just"/>
            <a:endParaRPr lang="hr-HR" b="1" dirty="0">
              <a:solidFill>
                <a:schemeClr val="accent1"/>
              </a:solidFill>
            </a:endParaRPr>
          </a:p>
          <a:p>
            <a:pPr algn="just"/>
            <a:r>
              <a:rPr lang="hr-HR" sz="1600" dirty="0"/>
              <a:t>Prihvatljivi prijavitelji su:</a:t>
            </a:r>
            <a:endParaRPr lang="hr-HR" b="1" dirty="0"/>
          </a:p>
          <a:p>
            <a:pPr algn="just"/>
            <a:r>
              <a:rPr lang="hr-HR" b="1" dirty="0"/>
              <a:t>Grupa 1.</a:t>
            </a:r>
            <a:endParaRPr lang="hr-HR" dirty="0"/>
          </a:p>
          <a:p>
            <a:pPr algn="just"/>
            <a:r>
              <a:rPr lang="hr-HR" b="1" dirty="0"/>
              <a:t>POSJETITELJSKA INFRASTRUKTURA</a:t>
            </a:r>
            <a:endParaRPr lang="hr-HR" dirty="0"/>
          </a:p>
          <a:p>
            <a:pPr algn="just"/>
            <a:r>
              <a:rPr lang="hr-HR" dirty="0"/>
              <a:t>a. Jedinice područne (regionalne) samouprave</a:t>
            </a:r>
          </a:p>
          <a:p>
            <a:pPr algn="just"/>
            <a:r>
              <a:rPr lang="hr-HR" dirty="0"/>
              <a:t>b. Jedinice lokalne samouprave</a:t>
            </a:r>
          </a:p>
          <a:p>
            <a:pPr algn="just"/>
            <a:r>
              <a:rPr lang="hr-HR" dirty="0"/>
              <a:t>c. Javne ustanove</a:t>
            </a:r>
          </a:p>
          <a:p>
            <a:pPr algn="just"/>
            <a:r>
              <a:rPr lang="hr-HR" dirty="0"/>
              <a:t>d. Trgovačka društva u javnom vlasništvu</a:t>
            </a:r>
          </a:p>
          <a:p>
            <a:pPr algn="just"/>
            <a:endParaRPr lang="hr-HR" dirty="0"/>
          </a:p>
          <a:p>
            <a:pPr algn="just"/>
            <a:r>
              <a:rPr lang="hr-HR" b="1" dirty="0"/>
              <a:t>Grupa 2.</a:t>
            </a:r>
            <a:endParaRPr lang="hr-HR" dirty="0"/>
          </a:p>
          <a:p>
            <a:pPr algn="just"/>
            <a:r>
              <a:rPr lang="hr-HR" b="1" dirty="0"/>
              <a:t>INFRASTRUKTURA AKTIVNOG TURIZMA</a:t>
            </a:r>
            <a:endParaRPr lang="hr-HR" dirty="0"/>
          </a:p>
          <a:p>
            <a:pPr algn="just"/>
            <a:r>
              <a:rPr lang="hr-HR" dirty="0"/>
              <a:t>a. Jedinice područne (regionalne) samouprave</a:t>
            </a:r>
          </a:p>
          <a:p>
            <a:pPr algn="just"/>
            <a:r>
              <a:rPr lang="hr-HR" dirty="0"/>
              <a:t>b. Jedinice lokalne samouprave</a:t>
            </a:r>
          </a:p>
          <a:p>
            <a:pPr algn="just"/>
            <a:r>
              <a:rPr lang="hr-HR" dirty="0"/>
              <a:t>c. Javne ustanove za upravljanje zaštićenim područjima i područjima ekološke mreže</a:t>
            </a:r>
          </a:p>
          <a:p>
            <a:pPr algn="just"/>
            <a:r>
              <a:rPr lang="hr-HR" dirty="0"/>
              <a:t>d. Javne ustanove  registrirane za obavljanje sportske djelatnosti za upravljanje i održavanje sportskim građevinama</a:t>
            </a:r>
          </a:p>
          <a:p>
            <a:pPr algn="just"/>
            <a:r>
              <a:rPr lang="hr-HR" dirty="0"/>
              <a:t>e. Trgovačka društva u javnom vlasništvu</a:t>
            </a:r>
          </a:p>
          <a:p>
            <a:endParaRPr lang="hr-HR" dirty="0"/>
          </a:p>
        </p:txBody>
      </p:sp>
    </p:spTree>
    <p:extLst>
      <p:ext uri="{BB962C8B-B14F-4D97-AF65-F5344CB8AC3E}">
        <p14:creationId xmlns:p14="http://schemas.microsoft.com/office/powerpoint/2010/main" val="189261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Pravokutnik 1">
            <a:extLst>
              <a:ext uri="{FF2B5EF4-FFF2-40B4-BE49-F238E27FC236}">
                <a16:creationId xmlns:a16="http://schemas.microsoft.com/office/drawing/2014/main" id="{2B53C4D7-E5A5-481C-8B92-CE5483B8FBFA}"/>
              </a:ext>
            </a:extLst>
          </p:cNvPr>
          <p:cNvSpPr/>
          <p:nvPr/>
        </p:nvSpPr>
        <p:spPr>
          <a:xfrm>
            <a:off x="749300" y="711200"/>
            <a:ext cx="8674100" cy="3970318"/>
          </a:xfrm>
          <a:prstGeom prst="rect">
            <a:avLst/>
          </a:prstGeom>
        </p:spPr>
        <p:txBody>
          <a:bodyPr wrap="square">
            <a:spAutoFit/>
          </a:bodyPr>
          <a:lstStyle/>
          <a:p>
            <a:r>
              <a:rPr lang="hr-HR" b="1" dirty="0"/>
              <a:t>Grupa 3.</a:t>
            </a:r>
            <a:endParaRPr lang="hr-HR" dirty="0"/>
          </a:p>
          <a:p>
            <a:r>
              <a:rPr lang="hr-HR" b="1" dirty="0"/>
              <a:t>INFRASTRUKTURA U FUNKCIJI RAZVOJA LJEČILIŠNOG I WELLNESS TURIZMA</a:t>
            </a:r>
            <a:endParaRPr lang="hr-HR" dirty="0"/>
          </a:p>
          <a:p>
            <a:r>
              <a:rPr lang="hr-HR" dirty="0"/>
              <a:t>a. Jedinice područne (regionalne) samouprave</a:t>
            </a:r>
          </a:p>
          <a:p>
            <a:r>
              <a:rPr lang="hr-HR" dirty="0"/>
              <a:t>b. Jedinice lokalne samouprave</a:t>
            </a:r>
          </a:p>
          <a:p>
            <a:r>
              <a:rPr lang="hr-HR" dirty="0"/>
              <a:t>c. Zdravstvena ustanova: specijalna bolnica i lječilište koje je registrirano za zdravstveni turizam i/ili pružanje zdravstvenih usluga u turizmu i/ili usluga zdravstvenog turizma</a:t>
            </a:r>
          </a:p>
          <a:p>
            <a:r>
              <a:rPr lang="hr-HR" dirty="0"/>
              <a:t>d. Trgovačka društva u javnom vlasništvu</a:t>
            </a:r>
          </a:p>
          <a:p>
            <a:endParaRPr lang="hr-HR" dirty="0"/>
          </a:p>
          <a:p>
            <a:r>
              <a:rPr lang="hr-HR" dirty="0"/>
              <a:t>Prijavitelj mora ispunjavati u trenutku prijave projektnog prijedloga i tijekom provedbe projekta sljedeće uvjete:</a:t>
            </a:r>
          </a:p>
          <a:p>
            <a:endParaRPr lang="hr-HR" dirty="0"/>
          </a:p>
          <a:p>
            <a:pPr marL="342900" indent="-342900">
              <a:buAutoNum type="arabicPeriod"/>
            </a:pPr>
            <a:r>
              <a:rPr lang="hr-HR" dirty="0"/>
              <a:t>Da je pravna osoba upisana u odgovarajući registar</a:t>
            </a:r>
          </a:p>
          <a:p>
            <a:pPr marL="342900" indent="-342900">
              <a:buAutoNum type="arabicPeriod"/>
            </a:pPr>
            <a:r>
              <a:rPr lang="hr-HR" dirty="0"/>
              <a:t>U trenutku prijave nije niti u jednoj situaciji isključenja</a:t>
            </a:r>
          </a:p>
          <a:p>
            <a:endParaRPr lang="hr-HR" dirty="0"/>
          </a:p>
        </p:txBody>
      </p:sp>
    </p:spTree>
    <p:extLst>
      <p:ext uri="{BB962C8B-B14F-4D97-AF65-F5344CB8AC3E}">
        <p14:creationId xmlns:p14="http://schemas.microsoft.com/office/powerpoint/2010/main" val="143464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20942"/>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359225" y="1459554"/>
            <a:ext cx="8598716" cy="3970318"/>
          </a:xfrm>
          <a:prstGeom prst="rect">
            <a:avLst/>
          </a:prstGeom>
          <a:noFill/>
        </p:spPr>
        <p:txBody>
          <a:bodyPr wrap="square" rtlCol="0">
            <a:spAutoFit/>
          </a:bodyPr>
          <a:lstStyle/>
          <a:p>
            <a:r>
              <a:rPr lang="hr-HR" dirty="0"/>
              <a:t>Prijavitelj može prijaviti i provoditi projekt samostalno ili u </a:t>
            </a:r>
            <a:r>
              <a:rPr lang="hr-HR" b="1" dirty="0"/>
              <a:t>partnerstvu</a:t>
            </a:r>
            <a:r>
              <a:rPr lang="hr-HR" dirty="0"/>
              <a:t>. </a:t>
            </a:r>
          </a:p>
          <a:p>
            <a:r>
              <a:rPr lang="hr-HR" dirty="0"/>
              <a:t> </a:t>
            </a:r>
          </a:p>
          <a:p>
            <a:r>
              <a:rPr lang="hr-HR" u="sng" dirty="0"/>
              <a:t>Prihvatljivi partneri su:</a:t>
            </a:r>
            <a:endParaRPr lang="hr-HR" dirty="0"/>
          </a:p>
          <a:p>
            <a:r>
              <a:rPr lang="hr-HR" dirty="0"/>
              <a:t>a. Jedinica područne (regionalne) samouprave,</a:t>
            </a:r>
          </a:p>
          <a:p>
            <a:r>
              <a:rPr lang="hr-HR" dirty="0"/>
              <a:t>b. Jedinica lokalne samouprave,</a:t>
            </a:r>
          </a:p>
          <a:p>
            <a:r>
              <a:rPr lang="hr-HR" dirty="0"/>
              <a:t>c. Turistička zajednica,</a:t>
            </a:r>
          </a:p>
          <a:p>
            <a:r>
              <a:rPr lang="hr-HR" dirty="0"/>
              <a:t>d. Javna ustanova,</a:t>
            </a:r>
          </a:p>
          <a:p>
            <a:r>
              <a:rPr lang="hr-HR" dirty="0"/>
              <a:t>e. Trgovačko društvo u javnom vlasništvu,</a:t>
            </a:r>
          </a:p>
          <a:p>
            <a:r>
              <a:rPr lang="hr-HR" dirty="0"/>
              <a:t>f. Znanstvena organizacija,</a:t>
            </a:r>
          </a:p>
          <a:p>
            <a:r>
              <a:rPr lang="hr-HR" dirty="0"/>
              <a:t>g. Vjerska zajednica,</a:t>
            </a:r>
          </a:p>
          <a:p>
            <a:r>
              <a:rPr lang="hr-HR" dirty="0"/>
              <a:t>h. Udruga,</a:t>
            </a:r>
          </a:p>
          <a:p>
            <a:r>
              <a:rPr lang="hr-HR" dirty="0"/>
              <a:t>i. Privatni partner u ugovornom javno-privatnom partnerstvu sukladno Zakonu o javno-privatnom partnerstvu (NN 78/12, 152/14, 114/18) upisanom u Registar ugovora javno-privatnog partnerstva </a:t>
            </a:r>
          </a:p>
        </p:txBody>
      </p:sp>
      <p:sp>
        <p:nvSpPr>
          <p:cNvPr id="8" name="Naslov 1">
            <a:extLst>
              <a:ext uri="{FF2B5EF4-FFF2-40B4-BE49-F238E27FC236}">
                <a16:creationId xmlns:a16="http://schemas.microsoft.com/office/drawing/2014/main" id="{6D49F953-D660-4B98-8E32-60248C783BCF}"/>
              </a:ext>
            </a:extLst>
          </p:cNvPr>
          <p:cNvSpPr txBox="1">
            <a:spLocks/>
          </p:cNvSpPr>
          <p:nvPr/>
        </p:nvSpPr>
        <p:spPr>
          <a:xfrm>
            <a:off x="359225" y="-94663"/>
            <a:ext cx="8776386" cy="2405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400" b="1" dirty="0">
                <a:solidFill>
                  <a:schemeClr val="accent1"/>
                </a:solidFill>
                <a:latin typeface="Arial Black" panose="020B0A04020102020204" pitchFamily="34" charset="0"/>
              </a:rPr>
              <a:t>3.2. Prihvatljivost partnera i formiranje partnerstva</a:t>
            </a:r>
            <a:endParaRPr lang="hr-HR" sz="2400" b="1" i="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08418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558896"/>
            <a:ext cx="8743426" cy="5724644"/>
          </a:xfrm>
          <a:prstGeom prst="rect">
            <a:avLst/>
          </a:prstGeom>
          <a:noFill/>
        </p:spPr>
        <p:txBody>
          <a:bodyPr wrap="square" rtlCol="0">
            <a:spAutoFit/>
          </a:bodyPr>
          <a:lstStyle/>
          <a:p>
            <a:r>
              <a:rPr lang="hr-HR" dirty="0"/>
              <a:t>Izbor svakog partnera te opis uloge i doprinosa rezultatima provedbe projektnog prijedloga moraju biti jasno opisani i obrazloženi u dokumentaciji projektnog prijedloga temeljem najmanje jednog od sljedećih kriterija:</a:t>
            </a:r>
          </a:p>
          <a:p>
            <a:endParaRPr lang="hr-HR" dirty="0"/>
          </a:p>
          <a:p>
            <a:r>
              <a:rPr lang="hr-HR" dirty="0"/>
              <a:t>- partner posjeduje potrebna specifična znanja i vještine u područjima djelovanja za aktivnosti za koje je nadležan</a:t>
            </a:r>
          </a:p>
          <a:p>
            <a:endParaRPr lang="hr-HR" dirty="0"/>
          </a:p>
          <a:p>
            <a:r>
              <a:rPr lang="hr-HR" dirty="0"/>
              <a:t>- posjeduje odgovarajuće iskustvo rada u područjima djelovanja za aktivnosti za koje je nadležan</a:t>
            </a:r>
          </a:p>
          <a:p>
            <a:endParaRPr lang="hr-HR" dirty="0"/>
          </a:p>
          <a:p>
            <a:r>
              <a:rPr lang="hr-HR" dirty="0"/>
              <a:t>- posjeduje odgovarajuće kapacitete za provedbu aktivnosti (administrativne, financijske, tehničke)</a:t>
            </a:r>
          </a:p>
          <a:p>
            <a:endParaRPr lang="hr-HR" dirty="0"/>
          </a:p>
          <a:p>
            <a:r>
              <a:rPr lang="hr-HR" dirty="0"/>
              <a:t>- jedinstveno i nedvojbeno pridonosi uspješnoj provedbi projekta i ostvarivanju njegovih ciljeva</a:t>
            </a:r>
          </a:p>
          <a:p>
            <a:endParaRPr lang="hr-HR" dirty="0"/>
          </a:p>
          <a:p>
            <a:br>
              <a:rPr lang="hr-HR" dirty="0"/>
            </a:br>
            <a:endParaRPr lang="hr-HR" sz="2400" b="1" dirty="0">
              <a:solidFill>
                <a:srgbClr val="0070C0"/>
              </a:solidFill>
            </a:endParaRPr>
          </a:p>
          <a:p>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169463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558896"/>
            <a:ext cx="8743426" cy="4893647"/>
          </a:xfrm>
          <a:prstGeom prst="rect">
            <a:avLst/>
          </a:prstGeom>
          <a:noFill/>
        </p:spPr>
        <p:txBody>
          <a:bodyPr wrap="square" rtlCol="0">
            <a:spAutoFit/>
          </a:bodyPr>
          <a:lstStyle/>
          <a:p>
            <a:r>
              <a:rPr lang="hr-HR" sz="2400" b="1" dirty="0">
                <a:solidFill>
                  <a:srgbClr val="0070C0"/>
                </a:solidFill>
                <a:latin typeface="Arial Black" panose="020B0A04020102020204" pitchFamily="34" charset="0"/>
              </a:rPr>
              <a:t>3.3. Broj projektnih prijedloga</a:t>
            </a:r>
          </a:p>
          <a:p>
            <a:pPr marL="285750" indent="-285750">
              <a:buFont typeface="Arial" panose="020B0604020202020204" pitchFamily="34" charset="0"/>
              <a:buChar char="•"/>
            </a:pPr>
            <a:endParaRPr lang="hr-HR" b="1" dirty="0">
              <a:solidFill>
                <a:srgbClr val="0070C0"/>
              </a:solidFill>
            </a:endParaRPr>
          </a:p>
          <a:p>
            <a:r>
              <a:rPr lang="hr-HR" dirty="0"/>
              <a:t>Prijavitelj po Pozivu može podnijeti </a:t>
            </a:r>
            <a:r>
              <a:rPr lang="hr-HR" b="1" dirty="0"/>
              <a:t>najviše 3 projektna prijedloga</a:t>
            </a:r>
            <a:r>
              <a:rPr lang="hr-HR" dirty="0"/>
              <a:t>, s napomenom da se pojedinom korisniku </a:t>
            </a:r>
            <a:r>
              <a:rPr lang="hr-HR" b="1" dirty="0"/>
              <a:t>može odobriti financiranje samo jednog projekta </a:t>
            </a:r>
            <a:r>
              <a:rPr lang="hr-HR" dirty="0"/>
              <a:t>te se isti troškovi ni u kakvim okolnostima ne smiju dvaput financirati iz proračuna Unije. Također, trošak koji je financiran iz nacionalnih javnih izvora ne može biti financiran iz proračuna Unije i obrnuto.</a:t>
            </a:r>
          </a:p>
          <a:p>
            <a:r>
              <a:rPr lang="hr-HR" dirty="0"/>
              <a:t> </a:t>
            </a:r>
          </a:p>
          <a:p>
            <a:r>
              <a:rPr lang="hr-HR" dirty="0"/>
              <a:t>U slučaju da oba projekta istog prijavitelja ostvaruju uvjete za financiranje, odobrit će se financiranje samo jednog projekta sukladno sljedećim pravilima:</a:t>
            </a:r>
          </a:p>
          <a:p>
            <a:r>
              <a:rPr lang="hr-HR" dirty="0"/>
              <a:t> </a:t>
            </a:r>
          </a:p>
          <a:p>
            <a:r>
              <a:rPr lang="hr-HR" dirty="0"/>
              <a:t>- ukoliko se radi o projektima iz iste grupe, financirat će se projekt koji je bolje rangiran</a:t>
            </a:r>
          </a:p>
          <a:p>
            <a:endParaRPr lang="hr-HR" dirty="0"/>
          </a:p>
          <a:p>
            <a:r>
              <a:rPr lang="hr-HR" dirty="0"/>
              <a:t>- ukoliko se radi o projektima iz različitih grupa, financirat će se projekt koji ostvaruje pravo na veća bespovratna sredstva.</a:t>
            </a:r>
          </a:p>
          <a:p>
            <a:endParaRPr lang="hr-HR" b="1" dirty="0">
              <a:solidFill>
                <a:srgbClr val="0070C0"/>
              </a:solidFill>
            </a:endParaRPr>
          </a:p>
          <a:p>
            <a:pPr marL="285750" indent="-285750">
              <a:buFont typeface="Arial" panose="020B0604020202020204" pitchFamily="34" charset="0"/>
              <a:buChar char="•"/>
            </a:pPr>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175864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558896"/>
            <a:ext cx="8743426" cy="5262979"/>
          </a:xfrm>
          <a:prstGeom prst="rect">
            <a:avLst/>
          </a:prstGeom>
          <a:noFill/>
        </p:spPr>
        <p:txBody>
          <a:bodyPr wrap="square" rtlCol="0">
            <a:spAutoFit/>
          </a:bodyPr>
          <a:lstStyle/>
          <a:p>
            <a:pPr algn="just"/>
            <a:r>
              <a:rPr lang="hr-HR" sz="2400" b="1" dirty="0">
                <a:solidFill>
                  <a:srgbClr val="0070C0"/>
                </a:solidFill>
                <a:latin typeface="Arial Black" panose="020B0A04020102020204" pitchFamily="34" charset="0"/>
              </a:rPr>
              <a:t>3.4. Prihvatljivost projekta</a:t>
            </a:r>
          </a:p>
          <a:p>
            <a:pPr algn="just"/>
            <a:endParaRPr lang="hr-HR" sz="2400" b="1" dirty="0">
              <a:solidFill>
                <a:srgbClr val="0070C0"/>
              </a:solidFill>
            </a:endParaRPr>
          </a:p>
          <a:p>
            <a:pPr algn="just"/>
            <a:r>
              <a:rPr lang="hr-HR" dirty="0"/>
              <a:t>1. Projekt je u skladu s predmetom i svrhom Poziva te doprinosi obaveznim pokazateljima Poziva;  </a:t>
            </a:r>
          </a:p>
          <a:p>
            <a:pPr algn="just"/>
            <a:endParaRPr lang="hr-HR" dirty="0"/>
          </a:p>
          <a:p>
            <a:pPr algn="just"/>
            <a:r>
              <a:rPr lang="hr-HR" dirty="0"/>
              <a:t>2. Projekt se provodi u potpunosti na teritoriju RH;</a:t>
            </a:r>
          </a:p>
          <a:p>
            <a:pPr algn="just"/>
            <a:endParaRPr lang="hr-HR" dirty="0"/>
          </a:p>
          <a:p>
            <a:pPr algn="just"/>
            <a:r>
              <a:rPr lang="hr-HR" dirty="0"/>
              <a:t>3. Projekt sadrži najmanje jednu obaveznu aktivnost; </a:t>
            </a:r>
          </a:p>
          <a:p>
            <a:pPr algn="just"/>
            <a:endParaRPr lang="hr-HR" dirty="0"/>
          </a:p>
          <a:p>
            <a:pPr algn="just"/>
            <a:r>
              <a:rPr lang="hr-HR" dirty="0"/>
              <a:t>4. Aktivnosti projekta odvijaju se u prihvatljivom sektoru i u skladu su sa prihvatljivim aktivnostima ovog Poziva; </a:t>
            </a:r>
          </a:p>
          <a:p>
            <a:pPr algn="just"/>
            <a:endParaRPr lang="hr-HR" dirty="0"/>
          </a:p>
          <a:p>
            <a:pPr algn="just"/>
            <a:r>
              <a:rPr lang="hr-HR" dirty="0"/>
              <a:t>5. Zemljište i nekretnina mora biti u vlasništvu prijavitelja/partnera;</a:t>
            </a:r>
          </a:p>
          <a:p>
            <a:pPr algn="just"/>
            <a:endParaRPr lang="hr-HR" dirty="0"/>
          </a:p>
          <a:p>
            <a:pPr algn="just"/>
            <a:r>
              <a:rPr lang="hr-HR" dirty="0"/>
              <a:t>6. U slučaju projekta koji primaju državne potpore koje moraju imati učinak poticaja, provedba projekta ne smije započeti prije predaje projektnog prijedloga;</a:t>
            </a:r>
            <a:endParaRPr lang="hr-HR" sz="2400" b="1" dirty="0">
              <a:solidFill>
                <a:srgbClr val="0070C0"/>
              </a:solidFill>
            </a:endParaRPr>
          </a:p>
          <a:p>
            <a:pPr marL="285750" indent="-285750">
              <a:buFont typeface="Arial" panose="020B0604020202020204" pitchFamily="34" charset="0"/>
              <a:buChar char="•"/>
            </a:pPr>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320472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558898"/>
            <a:ext cx="8912385" cy="6647974"/>
          </a:xfrm>
          <a:prstGeom prst="rect">
            <a:avLst/>
          </a:prstGeom>
          <a:noFill/>
        </p:spPr>
        <p:txBody>
          <a:bodyPr wrap="square" rtlCol="0">
            <a:spAutoFit/>
          </a:bodyPr>
          <a:lstStyle/>
          <a:p>
            <a:pPr algn="just"/>
            <a:r>
              <a:rPr lang="hr-HR" dirty="0"/>
              <a:t>7. Projekt ne smije završiti prije potpisa Ugovora o dodjeli bespovratnih sredstava;</a:t>
            </a:r>
          </a:p>
          <a:p>
            <a:pPr algn="just"/>
            <a:endParaRPr lang="hr-HR" dirty="0"/>
          </a:p>
          <a:p>
            <a:pPr algn="just"/>
            <a:r>
              <a:rPr lang="hr-HR" dirty="0"/>
              <a:t>8. Trajanje razdoblja provedbe projekta nije dulje od 30.06.2025. godine;</a:t>
            </a:r>
          </a:p>
          <a:p>
            <a:pPr algn="just"/>
            <a:endParaRPr lang="hr-HR" dirty="0"/>
          </a:p>
          <a:p>
            <a:pPr algn="just"/>
            <a:r>
              <a:rPr lang="hr-HR" dirty="0"/>
              <a:t>9. Projekt u trenutku podnošenja projektnog prijedloga nije fizički niti financijski završen;</a:t>
            </a:r>
          </a:p>
          <a:p>
            <a:pPr marL="400050" indent="-400050" algn="just">
              <a:buAutoNum type="romanLcPeriod"/>
            </a:pPr>
            <a:endParaRPr lang="hr-HR" dirty="0"/>
          </a:p>
          <a:p>
            <a:pPr algn="just"/>
            <a:r>
              <a:rPr lang="hr-HR" dirty="0"/>
              <a:t>10. Projekt ne uključuje aktivnosti namijenjene: primarnoj proizvodnji poljoprivrednih proizvoda, ribarstvu i akvakulturi, proizvodnji, duhanskoj industriji, kasinima, igrama na sreću, poslovanju nekretninama, financijskim djelatnostima, djelatnostima socijalne skrbi, obrambenih proizvoda; </a:t>
            </a:r>
          </a:p>
          <a:p>
            <a:pPr algn="just"/>
            <a:endParaRPr lang="hr-HR" dirty="0"/>
          </a:p>
          <a:p>
            <a:pPr algn="just"/>
            <a:r>
              <a:rPr lang="hr-HR" dirty="0"/>
              <a:t>11. Projekt je u skladu s odredbama svih relevantnih nacionalnih zakonodavnih akata;</a:t>
            </a:r>
          </a:p>
          <a:p>
            <a:pPr algn="just"/>
            <a:endParaRPr lang="hr-HR" dirty="0"/>
          </a:p>
          <a:p>
            <a:pPr algn="just"/>
            <a:r>
              <a:rPr lang="hr-HR" dirty="0"/>
              <a:t>12. Projekt udovoljava svim zahtjevima povezanima s pravilima dodjele državnih potpora;</a:t>
            </a:r>
          </a:p>
          <a:p>
            <a:pPr algn="just"/>
            <a:endParaRPr lang="hr-HR" dirty="0"/>
          </a:p>
          <a:p>
            <a:pPr algn="just"/>
            <a:r>
              <a:rPr lang="hr-HR" dirty="0"/>
              <a:t>13. Projektni prijedlog u kojem nisu prijavljeni elementi državne potpore je u skladu s odredbama Poziva kojima je isto uređeno te je u skladu s uvjetima koje projekt mora zadovoljiti da ne predstavlja državnu potporu; </a:t>
            </a:r>
          </a:p>
          <a:p>
            <a:endParaRPr lang="hr-HR" dirty="0"/>
          </a:p>
          <a:p>
            <a:endParaRPr lang="hr-HR" sz="2400" b="1" dirty="0">
              <a:solidFill>
                <a:srgbClr val="0070C0"/>
              </a:solidFill>
            </a:endParaRPr>
          </a:p>
          <a:p>
            <a:endParaRPr lang="hr-HR" sz="2400" b="1" dirty="0">
              <a:solidFill>
                <a:srgbClr val="0070C0"/>
              </a:solidFill>
            </a:endParaRPr>
          </a:p>
          <a:p>
            <a:pPr marL="285750" indent="-285750">
              <a:buFont typeface="Arial" panose="020B0604020202020204" pitchFamily="34" charset="0"/>
              <a:buChar char="•"/>
            </a:pPr>
            <a:endParaRPr lang="hr-HR" b="1" dirty="0">
              <a:solidFill>
                <a:srgbClr val="0070C0"/>
              </a:solidFill>
            </a:endParaRPr>
          </a:p>
          <a:p>
            <a:endParaRPr lang="hr-HR" b="1" dirty="0">
              <a:solidFill>
                <a:srgbClr val="0070C0"/>
              </a:solidFill>
            </a:endParaRPr>
          </a:p>
        </p:txBody>
      </p:sp>
    </p:spTree>
    <p:extLst>
      <p:ext uri="{BB962C8B-B14F-4D97-AF65-F5344CB8AC3E}">
        <p14:creationId xmlns:p14="http://schemas.microsoft.com/office/powerpoint/2010/main" val="217167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253997"/>
            <a:ext cx="8598716" cy="6186309"/>
          </a:xfrm>
          <a:prstGeom prst="rect">
            <a:avLst/>
          </a:prstGeom>
          <a:noFill/>
        </p:spPr>
        <p:txBody>
          <a:bodyPr wrap="square" rtlCol="0">
            <a:spAutoFit/>
          </a:bodyPr>
          <a:lstStyle/>
          <a:p>
            <a:pPr algn="just"/>
            <a:endParaRPr lang="hr-HR" dirty="0"/>
          </a:p>
          <a:p>
            <a:pPr algn="just"/>
            <a:r>
              <a:rPr lang="hr-HR" dirty="0"/>
              <a:t>14. Projekt se na način opisan u projektnom prijedlogu ne bi mogao provesti bez potpore iz Nacionalnog plana za oporavak i otpornost; </a:t>
            </a:r>
          </a:p>
          <a:p>
            <a:pPr algn="just"/>
            <a:endParaRPr lang="hr-HR" dirty="0"/>
          </a:p>
          <a:p>
            <a:pPr algn="just"/>
            <a:r>
              <a:rPr lang="hr-HR" dirty="0"/>
              <a:t>15. Projekt poštuje načelo </a:t>
            </a:r>
            <a:r>
              <a:rPr lang="hr-HR" dirty="0" err="1"/>
              <a:t>nekumulativnosti</a:t>
            </a:r>
            <a:r>
              <a:rPr lang="hr-HR" dirty="0"/>
              <a:t>, odnosno ne predstavlja dvostruko financiranje;</a:t>
            </a:r>
          </a:p>
          <a:p>
            <a:pPr algn="just"/>
            <a:endParaRPr lang="hr-HR" dirty="0"/>
          </a:p>
          <a:p>
            <a:pPr algn="just"/>
            <a:r>
              <a:rPr lang="hr-HR" dirty="0"/>
              <a:t>16. Projekt je spreman za početak provedbe aktivnosti projekta;</a:t>
            </a:r>
          </a:p>
          <a:p>
            <a:pPr algn="just"/>
            <a:endParaRPr lang="hr-HR" dirty="0"/>
          </a:p>
          <a:p>
            <a:pPr algn="just"/>
            <a:r>
              <a:rPr lang="hr-HR" dirty="0"/>
              <a:t>17. Iznos traženih bespovratnih sredstava za projekt u okviru je propisanog najmanjeg i najvećeg dopuštenog iznosa bespovratnih sredstava za financiranje prihvatljivih izdataka;</a:t>
            </a:r>
          </a:p>
          <a:p>
            <a:pPr algn="just"/>
            <a:endParaRPr lang="hr-HR" dirty="0"/>
          </a:p>
          <a:p>
            <a:pPr algn="just"/>
            <a:r>
              <a:rPr lang="hr-HR" dirty="0"/>
              <a:t>18. Projekt je u skladu s horizontalnim EU i nacionalnim politikama o održivom razvoju, zaštiti okoliša, gospodarenju otpada i zaštiti prirode te politikama ravnopravnosti spolova, nediskriminaciji i pristupačnosti za osobe s invaliditetom;</a:t>
            </a:r>
          </a:p>
          <a:p>
            <a:pPr algn="just"/>
            <a:endParaRPr lang="hr-HR" dirty="0"/>
          </a:p>
          <a:p>
            <a:pPr algn="just"/>
            <a:r>
              <a:rPr lang="hr-HR" dirty="0"/>
              <a:t>19. Prijavitelj mora dostaviti odgovarajući akt izdan prema zakonskim propisima kojima se regulira gradnja građevina;</a:t>
            </a:r>
          </a:p>
          <a:p>
            <a:pPr algn="just"/>
            <a:endParaRPr lang="hr-HR" dirty="0"/>
          </a:p>
          <a:p>
            <a:endParaRPr lang="hr-HR" dirty="0"/>
          </a:p>
          <a:p>
            <a:endParaRPr lang="hr-HR" dirty="0"/>
          </a:p>
          <a:p>
            <a:endParaRPr lang="hr-HR" dirty="0"/>
          </a:p>
        </p:txBody>
      </p:sp>
    </p:spTree>
    <p:extLst>
      <p:ext uri="{BB962C8B-B14F-4D97-AF65-F5344CB8AC3E}">
        <p14:creationId xmlns:p14="http://schemas.microsoft.com/office/powerpoint/2010/main" val="367147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1279785"/>
            <a:ext cx="8743426" cy="3693319"/>
          </a:xfrm>
          <a:prstGeom prst="rect">
            <a:avLst/>
          </a:prstGeom>
          <a:noFill/>
        </p:spPr>
        <p:txBody>
          <a:bodyPr wrap="square" rtlCol="0">
            <a:spAutoFit/>
          </a:bodyPr>
          <a:lstStyle/>
          <a:p>
            <a:pPr algn="just"/>
            <a:r>
              <a:rPr lang="hr-HR" dirty="0"/>
              <a:t>Ulaganja u okviru ovog Poziva ovisit će o indeksu turističke razvijenosti na način da će se </a:t>
            </a:r>
            <a:r>
              <a:rPr lang="hr-HR" b="1" dirty="0"/>
              <a:t>primarno ulagati u slabije razvijena turistička područja izvan glavnih turističkih i obalnih područja.</a:t>
            </a:r>
          </a:p>
          <a:p>
            <a:pPr algn="just"/>
            <a:r>
              <a:rPr lang="hr-HR" dirty="0"/>
              <a:t> </a:t>
            </a:r>
          </a:p>
          <a:p>
            <a:pPr algn="just"/>
            <a:r>
              <a:rPr lang="hr-HR" dirty="0"/>
              <a:t>U sklopu ove investicije, ulaganja se odnose na razvoj i/ili prilagodbu sljedeće javne turističke infrastrukture:</a:t>
            </a:r>
          </a:p>
          <a:p>
            <a:pPr algn="just"/>
            <a:r>
              <a:rPr lang="hr-HR" dirty="0"/>
              <a:t> </a:t>
            </a:r>
          </a:p>
          <a:p>
            <a:pPr algn="just"/>
            <a:r>
              <a:rPr lang="hr-HR" b="1" dirty="0"/>
              <a:t>Grupa 1. </a:t>
            </a:r>
            <a:r>
              <a:rPr lang="hr-HR" b="1" dirty="0" err="1"/>
              <a:t>Posjetiteljska</a:t>
            </a:r>
            <a:r>
              <a:rPr lang="hr-HR" b="1" dirty="0"/>
              <a:t> infrastruktura,</a:t>
            </a:r>
          </a:p>
          <a:p>
            <a:pPr algn="just"/>
            <a:endParaRPr lang="hr-HR" b="1" dirty="0"/>
          </a:p>
          <a:p>
            <a:pPr algn="just"/>
            <a:r>
              <a:rPr lang="hr-HR" b="1" dirty="0"/>
              <a:t>Grupa 2. Infrastruktura aktivnog turizma,</a:t>
            </a:r>
          </a:p>
          <a:p>
            <a:pPr algn="just"/>
            <a:endParaRPr lang="hr-HR" b="1" dirty="0"/>
          </a:p>
          <a:p>
            <a:pPr algn="just"/>
            <a:r>
              <a:rPr lang="hr-HR" b="1" dirty="0"/>
              <a:t>Grupa 3. Infrastruktura u funkciji razvoja lječilišnog i wellness turizma.</a:t>
            </a:r>
            <a:endParaRPr lang="hr-HR" b="1" dirty="0">
              <a:solidFill>
                <a:srgbClr val="0070C0"/>
              </a:solidFill>
            </a:endParaRPr>
          </a:p>
          <a:p>
            <a:endParaRPr lang="hr-HR" dirty="0"/>
          </a:p>
        </p:txBody>
      </p:sp>
    </p:spTree>
    <p:extLst>
      <p:ext uri="{BB962C8B-B14F-4D97-AF65-F5344CB8AC3E}">
        <p14:creationId xmlns:p14="http://schemas.microsoft.com/office/powerpoint/2010/main" val="1965769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253997"/>
            <a:ext cx="8598716" cy="6617196"/>
          </a:xfrm>
          <a:prstGeom prst="rect">
            <a:avLst/>
          </a:prstGeom>
          <a:noFill/>
        </p:spPr>
        <p:txBody>
          <a:bodyPr wrap="square" rtlCol="0">
            <a:spAutoFit/>
          </a:bodyPr>
          <a:lstStyle/>
          <a:p>
            <a:pPr algn="just"/>
            <a:endParaRPr lang="hr-HR" sz="1400" dirty="0"/>
          </a:p>
          <a:p>
            <a:pPr algn="just"/>
            <a:r>
              <a:rPr lang="hr-HR" dirty="0"/>
              <a:t>20. Za projekt ulaganja u plovila i plutajuće objekte prijavitelj mora dostaviti Pismo odobrenja od strane Hrvatskog registra brodova kao dokaz sukladnosti projektnog prijedloga; </a:t>
            </a:r>
          </a:p>
          <a:p>
            <a:pPr algn="just"/>
            <a:endParaRPr lang="hr-HR" dirty="0"/>
          </a:p>
          <a:p>
            <a:pPr algn="just"/>
            <a:r>
              <a:rPr lang="hr-HR" dirty="0"/>
              <a:t>21. Za projekt koji uključuje gradnju prijavitelj mora prije predaje projektne prijave, ishoditi i dostaviti odgovarajuće rješenje odnosno mišljenje nadležnog tijela da za zahvat nije potrebno provesti postupak ocjene o potrebi procjene utjecaja na okoliš;</a:t>
            </a:r>
          </a:p>
          <a:p>
            <a:pPr algn="just"/>
            <a:endParaRPr lang="hr-HR" dirty="0"/>
          </a:p>
          <a:p>
            <a:pPr algn="just"/>
            <a:r>
              <a:rPr lang="hr-HR" dirty="0"/>
              <a:t>22. Za projekte za koje je proveden postupak ocjene o potrebi procjene utjecaja zahvata na okoliš, potrebno je ishoditi Mišljenje nadležnog tijela;</a:t>
            </a:r>
          </a:p>
          <a:p>
            <a:pPr algn="just"/>
            <a:endParaRPr lang="hr-HR" dirty="0"/>
          </a:p>
          <a:p>
            <a:pPr algn="just"/>
            <a:r>
              <a:rPr lang="hr-HR" dirty="0"/>
              <a:t>23. Projekt mora ostvariti doprinos zelenoj i/ili digitalnoj tranziciji te biti u skladu s Nacionalnom razvojnom strategijom, Zelenim planom za Europu i Smjernicama za izradu Strategije razvoja održivog turizma do 2030.;</a:t>
            </a:r>
          </a:p>
          <a:p>
            <a:pPr algn="just"/>
            <a:endParaRPr lang="hr-HR" dirty="0"/>
          </a:p>
          <a:p>
            <a:pPr algn="just"/>
            <a:r>
              <a:rPr lang="hr-HR" dirty="0"/>
              <a:t>24. Rezultati ulaganja se moraju zadržati na mjestu ulaganja najmanje 5 godina od dana završnog plaćanja;</a:t>
            </a:r>
          </a:p>
          <a:p>
            <a:pPr algn="just"/>
            <a:endParaRPr lang="hr-HR" dirty="0"/>
          </a:p>
          <a:p>
            <a:pPr algn="just"/>
            <a:endParaRPr lang="hr-HR" sz="1400" dirty="0"/>
          </a:p>
          <a:p>
            <a:endParaRPr lang="hr-HR" dirty="0"/>
          </a:p>
          <a:p>
            <a:endParaRPr lang="hr-HR" dirty="0"/>
          </a:p>
          <a:p>
            <a:endParaRPr lang="hr-HR" dirty="0"/>
          </a:p>
          <a:p>
            <a:endParaRPr lang="hr-HR" dirty="0"/>
          </a:p>
        </p:txBody>
      </p:sp>
    </p:spTree>
    <p:extLst>
      <p:ext uri="{BB962C8B-B14F-4D97-AF65-F5344CB8AC3E}">
        <p14:creationId xmlns:p14="http://schemas.microsoft.com/office/powerpoint/2010/main" val="65146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253997"/>
            <a:ext cx="8598716" cy="6463308"/>
          </a:xfrm>
          <a:prstGeom prst="rect">
            <a:avLst/>
          </a:prstGeom>
          <a:noFill/>
        </p:spPr>
        <p:txBody>
          <a:bodyPr wrap="square" rtlCol="0">
            <a:spAutoFit/>
          </a:bodyPr>
          <a:lstStyle/>
          <a:p>
            <a:endParaRPr lang="hr-HR" dirty="0"/>
          </a:p>
          <a:p>
            <a:pPr algn="just"/>
            <a:r>
              <a:rPr lang="hr-HR" dirty="0"/>
              <a:t>25. Za regionalne potpore dodijeljene projektima koji se odnose na diversifikaciju djelatnosti postojeće poslovne jedinice prihvatljivi troškovi moraju premašivati najmanje 200% knjigovodstvene vrijednosti imovine koja se ponovno upotrebljava;</a:t>
            </a:r>
          </a:p>
          <a:p>
            <a:pPr algn="just"/>
            <a:endParaRPr lang="hr-HR" dirty="0"/>
          </a:p>
          <a:p>
            <a:pPr algn="just"/>
            <a:r>
              <a:rPr lang="hr-HR" dirty="0"/>
              <a:t>26. Regionalne potpore za ulaganja u diversifikaciju djelatnosti postojeće poslovne jedinice u  području koje ispunjava uvjete iz članaka 107. stavka 3. točke c) UFEU mogu se dodijeliti isključivo MSP-ovima;</a:t>
            </a:r>
          </a:p>
          <a:p>
            <a:pPr algn="just"/>
            <a:endParaRPr lang="hr-HR" dirty="0"/>
          </a:p>
          <a:p>
            <a:pPr algn="just"/>
            <a:r>
              <a:rPr lang="hr-HR" dirty="0"/>
              <a:t>27. Projekt ulaganja u kategoriji ITR-a 1 ne smije dovesti do gradnje nove turističke infrastrukture niti do povećanja prihvatnih i/ili smještajnih kapaciteta postojeće turističke infrastrukture;</a:t>
            </a:r>
          </a:p>
          <a:p>
            <a:pPr algn="just"/>
            <a:endParaRPr lang="hr-HR" dirty="0"/>
          </a:p>
          <a:p>
            <a:pPr algn="just"/>
            <a:r>
              <a:rPr lang="hr-HR" dirty="0"/>
              <a:t>28. Projekt zdravstvenih ustanova koje pružaju usluge u zdravstvenom turizmu koji sadrži ulaganja u ugostiteljski objekt za smještaj mora imati obavezni sadržaj ugostiteljskog objekta za smještaj u korisnoj površini objekta veći od 50 % u odnosu na neobavezni sadržaj ugostiteljskog objekta za smještaj;</a:t>
            </a:r>
          </a:p>
          <a:p>
            <a:pPr algn="just"/>
            <a:endParaRPr lang="hr-HR" dirty="0"/>
          </a:p>
          <a:p>
            <a:pPr algn="just"/>
            <a:r>
              <a:rPr lang="hr-HR" dirty="0"/>
              <a:t>29. Projekt ulaganja u ugostiteljske objekte za smještaj koji se razvrstavaju u kategorije moraju biti najmanje 3 zvjezdice;</a:t>
            </a:r>
          </a:p>
          <a:p>
            <a:endParaRPr lang="hr-HR" dirty="0"/>
          </a:p>
          <a:p>
            <a:endParaRPr lang="hr-HR" dirty="0"/>
          </a:p>
          <a:p>
            <a:endParaRPr lang="hr-HR" dirty="0"/>
          </a:p>
        </p:txBody>
      </p:sp>
    </p:spTree>
    <p:extLst>
      <p:ext uri="{BB962C8B-B14F-4D97-AF65-F5344CB8AC3E}">
        <p14:creationId xmlns:p14="http://schemas.microsoft.com/office/powerpoint/2010/main" val="356733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253997"/>
            <a:ext cx="8598716" cy="6678751"/>
          </a:xfrm>
          <a:prstGeom prst="rect">
            <a:avLst/>
          </a:prstGeom>
          <a:noFill/>
        </p:spPr>
        <p:txBody>
          <a:bodyPr wrap="square" rtlCol="0">
            <a:spAutoFit/>
          </a:bodyPr>
          <a:lstStyle/>
          <a:p>
            <a:endParaRPr lang="hr-HR" dirty="0"/>
          </a:p>
          <a:p>
            <a:r>
              <a:rPr lang="hr-HR" dirty="0"/>
              <a:t>30. Projekt ulaganja u </a:t>
            </a:r>
            <a:r>
              <a:rPr lang="hr-HR" dirty="0" err="1"/>
              <a:t>Posjetiteljsku</a:t>
            </a:r>
            <a:r>
              <a:rPr lang="hr-HR" dirty="0"/>
              <a:t> infrastrukturu u funkciji valorizacije gastronomske i enološke te ostale ponude destinacije mora sadržavati barem jedan od navedenih ugostiteljskih objekata, restorani, barovi ili objekti jednostavnih usluga za posluživanje hrane;</a:t>
            </a:r>
          </a:p>
          <a:p>
            <a:endParaRPr lang="hr-HR" dirty="0"/>
          </a:p>
          <a:p>
            <a:r>
              <a:rPr lang="hr-HR" dirty="0"/>
              <a:t>31. Projekt u kojem prijavitelj ima partnere, zatražena bespovratna sredstva u trenutku podnošenja projektnog prijedloga za zbroj aktivnosti partnera (TZ, Znanstvena organizacija, Vjerska zajednica, Udruga) moraju biti jednaka ili manja od 20% ukupno zatraženog iznosa bespovratnih sredstava;</a:t>
            </a:r>
          </a:p>
          <a:p>
            <a:endParaRPr lang="hr-HR" dirty="0"/>
          </a:p>
          <a:p>
            <a:r>
              <a:rPr lang="hr-HR" dirty="0"/>
              <a:t>32. Projektnom prijavom je dokazana održivost projekta najmanje u razdoblju od 5 godina od završetka plaćanja;</a:t>
            </a:r>
          </a:p>
          <a:p>
            <a:endParaRPr lang="hr-HR" dirty="0"/>
          </a:p>
          <a:p>
            <a:r>
              <a:rPr lang="hr-HR" dirty="0"/>
              <a:t>33. U vezi s rješavanjem rizika povezanih s </a:t>
            </a:r>
            <a:r>
              <a:rPr lang="hr-HR" b="1" dirty="0"/>
              <a:t>načelom DNSH (Do No </a:t>
            </a:r>
            <a:r>
              <a:rPr lang="hr-HR" b="1" dirty="0" err="1"/>
              <a:t>Significant</a:t>
            </a:r>
            <a:r>
              <a:rPr lang="hr-HR" b="1" dirty="0"/>
              <a:t> </a:t>
            </a:r>
            <a:r>
              <a:rPr lang="hr-HR" b="1" dirty="0" err="1"/>
              <a:t>Harm</a:t>
            </a:r>
            <a:r>
              <a:rPr lang="hr-HR" b="1" dirty="0"/>
              <a:t>) </a:t>
            </a:r>
            <a:r>
              <a:rPr lang="hr-HR" dirty="0"/>
              <a:t>potrebno je zadovoljiti sljedeće:</a:t>
            </a:r>
          </a:p>
          <a:p>
            <a:r>
              <a:rPr lang="hr-HR" dirty="0"/>
              <a:t> -sva ulaganja u ovom Pozivu moraju doprinijeti značajno </a:t>
            </a:r>
            <a:r>
              <a:rPr lang="hr-HR" b="1" dirty="0"/>
              <a:t>minimalno jednom od okolišnih ciljeva </a:t>
            </a:r>
            <a:r>
              <a:rPr lang="hr-HR" dirty="0"/>
              <a:t>Uredbe</a:t>
            </a:r>
          </a:p>
          <a:p>
            <a:r>
              <a:rPr lang="hr-HR" dirty="0"/>
              <a:t>-prijavitelj dokazuje ispunjenje minimalnih kriterija DNSH načela za okolišne ciljeve kako slijedi:</a:t>
            </a:r>
          </a:p>
          <a:p>
            <a:endParaRPr lang="hr-HR" dirty="0"/>
          </a:p>
          <a:p>
            <a:endParaRPr lang="hr-HR" sz="1400" dirty="0"/>
          </a:p>
          <a:p>
            <a:endParaRPr lang="hr-HR" dirty="0"/>
          </a:p>
          <a:p>
            <a:endParaRPr lang="hr-HR" dirty="0"/>
          </a:p>
        </p:txBody>
      </p:sp>
    </p:spTree>
    <p:extLst>
      <p:ext uri="{BB962C8B-B14F-4D97-AF65-F5344CB8AC3E}">
        <p14:creationId xmlns:p14="http://schemas.microsoft.com/office/powerpoint/2010/main" val="227907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126201"/>
            <a:ext cx="8598716" cy="6986528"/>
          </a:xfrm>
          <a:prstGeom prst="rect">
            <a:avLst/>
          </a:prstGeom>
          <a:noFill/>
        </p:spPr>
        <p:txBody>
          <a:bodyPr wrap="square" rtlCol="0">
            <a:spAutoFit/>
          </a:bodyPr>
          <a:lstStyle/>
          <a:p>
            <a:endParaRPr lang="hr-HR" sz="1600" dirty="0"/>
          </a:p>
          <a:p>
            <a:r>
              <a:rPr lang="hr-HR" sz="1600" b="1" dirty="0"/>
              <a:t>Cilj 1. Ublažavanje klimatskih promjena</a:t>
            </a:r>
            <a:r>
              <a:rPr lang="hr-HR" sz="1600" dirty="0"/>
              <a:t>:</a:t>
            </a:r>
          </a:p>
          <a:p>
            <a:r>
              <a:rPr lang="hr-HR" sz="1600" dirty="0"/>
              <a:t>Minimalni uvjet za rekonstrukciju i obnovu postojeće turističke infrastrukture zahtjeva postizanje standarda s minimalno 30% uštede energije (MWh/godina) i /ili 30% stakleničkih plinova (izraženo kao CO2 t/godina)</a:t>
            </a:r>
          </a:p>
          <a:p>
            <a:r>
              <a:rPr lang="hr-HR" sz="1600" dirty="0"/>
              <a:t>Minimalni uvjet prilikom gradnje novih zgrada javne turističke infrastrukture je poštivati standard za zgrade gotovo nulte energije (</a:t>
            </a:r>
            <a:r>
              <a:rPr lang="hr-HR" sz="1600" dirty="0" err="1"/>
              <a:t>nZEB</a:t>
            </a:r>
            <a:r>
              <a:rPr lang="hr-HR" sz="1600" dirty="0"/>
              <a:t>)</a:t>
            </a:r>
          </a:p>
          <a:p>
            <a:endParaRPr lang="hr-HR" sz="1600" dirty="0"/>
          </a:p>
          <a:p>
            <a:r>
              <a:rPr lang="hr-HR" sz="1600" b="1" dirty="0"/>
              <a:t>Cilj 2. Prilagodba klimatskim promjenama: </a:t>
            </a:r>
          </a:p>
          <a:p>
            <a:r>
              <a:rPr lang="hr-HR" sz="1600" dirty="0"/>
              <a:t>Minimalni uvjet za odabir projekta je da je projekt pripremljen za prilagodbu klimatskim promjenama te da je tijekom cijelog životnog ciklusa osigurana njegova klimatska otpornost kako ne bi dovela do povećanih nepovoljnih utjecaja klimatskih promjena na prirodu ili ljude</a:t>
            </a:r>
          </a:p>
          <a:p>
            <a:endParaRPr lang="hr-HR" sz="1600" b="1" dirty="0"/>
          </a:p>
          <a:p>
            <a:r>
              <a:rPr lang="hr-HR" sz="1600" b="1" dirty="0"/>
              <a:t>Cilj 3. Održiva uporaba i zaštita voda i morskih resursa:</a:t>
            </a:r>
          </a:p>
          <a:p>
            <a:r>
              <a:rPr lang="hr-HR" sz="1600" dirty="0"/>
              <a:t>Minimalni uvjet za odabir projekta je održiva uporaba i zaštita voda i mora te ukoliko je primjenjivo planirati/provesti mjere ublažavanja kako bi se osiguralo da ne dođe do značajnih učinaka na vodene i morske resurse</a:t>
            </a:r>
          </a:p>
          <a:p>
            <a:r>
              <a:rPr lang="hr-HR" sz="1600" dirty="0"/>
              <a:t>Svi instalirani uređaju za vodu moraju biti svrstani u prva 2 razreda potrošnje vode EU vodne oznake EU Water </a:t>
            </a:r>
            <a:r>
              <a:rPr lang="hr-HR" sz="1600" dirty="0" err="1"/>
              <a:t>Label</a:t>
            </a:r>
            <a:endParaRPr lang="hr-HR" sz="1600" dirty="0"/>
          </a:p>
          <a:p>
            <a:pPr marL="285750" indent="-285750">
              <a:buFontTx/>
              <a:buChar char="-"/>
            </a:pPr>
            <a:endParaRPr lang="hr-HR" sz="1600" dirty="0"/>
          </a:p>
          <a:p>
            <a:r>
              <a:rPr lang="hr-HR" sz="1600" b="1" dirty="0"/>
              <a:t>Cilj 4. Kružno gospodarstvo:</a:t>
            </a:r>
          </a:p>
          <a:p>
            <a:r>
              <a:rPr lang="hr-HR" sz="1600" dirty="0"/>
              <a:t>Minimalni uvjet za odabir projekta je da projekt mora implementirati prakse kružnog gospodarstva u gospodarenju građevinskim otpadom kako bi najmanje 70% neopasnog građevinskog otpada i otpada od rušenja nastalog na gradilištu bilo pripremljeno za ponovnu uporabu</a:t>
            </a:r>
          </a:p>
          <a:p>
            <a:endParaRPr lang="hr-HR" sz="1400" b="1" dirty="0"/>
          </a:p>
          <a:p>
            <a:endParaRPr lang="hr-HR" sz="1400" b="1" dirty="0"/>
          </a:p>
          <a:p>
            <a:endParaRPr lang="hr-HR" dirty="0"/>
          </a:p>
          <a:p>
            <a:endParaRPr lang="hr-HR" dirty="0"/>
          </a:p>
        </p:txBody>
      </p:sp>
    </p:spTree>
    <p:extLst>
      <p:ext uri="{BB962C8B-B14F-4D97-AF65-F5344CB8AC3E}">
        <p14:creationId xmlns:p14="http://schemas.microsoft.com/office/powerpoint/2010/main" val="400994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575564" y="253997"/>
            <a:ext cx="8598716" cy="5878532"/>
          </a:xfrm>
          <a:prstGeom prst="rect">
            <a:avLst/>
          </a:prstGeom>
          <a:noFill/>
        </p:spPr>
        <p:txBody>
          <a:bodyPr wrap="square" rtlCol="0">
            <a:spAutoFit/>
          </a:bodyPr>
          <a:lstStyle/>
          <a:p>
            <a:endParaRPr lang="hr-HR" sz="2000" b="1" dirty="0"/>
          </a:p>
          <a:p>
            <a:r>
              <a:rPr lang="hr-HR" sz="1600" b="1" dirty="0"/>
              <a:t>Cilj 5. Prevencija i kontrola onečišćenja zraka, vode ili tla:</a:t>
            </a:r>
          </a:p>
          <a:p>
            <a:r>
              <a:rPr lang="hr-HR" sz="1600" dirty="0"/>
              <a:t>Za infrastrukturne projekte kapitalnih radova obnove zgrada ili novogradnje koji uključuju građenje prijavitelj mora minimalno zadovoljiti uvjet da projekt neće dovesti do značajnog povećanja emisija onečišćujućih tvari u zrak, vodu ili tlo</a:t>
            </a:r>
          </a:p>
          <a:p>
            <a:endParaRPr lang="hr-HR" sz="1600" dirty="0"/>
          </a:p>
          <a:p>
            <a:r>
              <a:rPr lang="hr-HR" sz="1600" dirty="0"/>
              <a:t>Prijavitelj koji planira provesti obnovu postojeće turističke infrastrukture morat će prilikom prijave projekta osigurati dokaz da građevinski dijelovi i materijali korišteni u zgradi emitiraju manje od 0,06 mg formaldehida po m3 materijala</a:t>
            </a:r>
          </a:p>
          <a:p>
            <a:endParaRPr lang="hr-HR" sz="1600" dirty="0"/>
          </a:p>
          <a:p>
            <a:r>
              <a:rPr lang="hr-HR" sz="1600" dirty="0"/>
              <a:t>Za nove zgrade i rekonstrukcije/obnove prijavitelj je dužan prilikom prijave projekta osigurati dokaz da građevinski dijelovi i materijali koji se koriste ne sadrže azbest </a:t>
            </a:r>
          </a:p>
          <a:p>
            <a:endParaRPr lang="hr-HR" sz="1600" b="1" dirty="0"/>
          </a:p>
          <a:p>
            <a:r>
              <a:rPr lang="hr-HR" sz="1600" b="1" dirty="0"/>
              <a:t>Cilj 6. Zaštita i obnova biološke raznolikosti ekosustava:</a:t>
            </a:r>
          </a:p>
          <a:p>
            <a:endParaRPr lang="hr-HR" sz="1600" b="1" dirty="0"/>
          </a:p>
          <a:p>
            <a:r>
              <a:rPr lang="hr-HR" sz="1600" dirty="0"/>
              <a:t>Za građevinske projekte i zahvate/operacije smještene u/ili blizini te koja će vjerojatno utjecati na područja osjetljiva na biološku raznolikost, minimalni uvjet je zaštititi biološku raznolikost i ekosustave te će se za projekte i zahvate/operacije zahtijevati sljedeće:</a:t>
            </a:r>
          </a:p>
          <a:p>
            <a:r>
              <a:rPr lang="hr-HR" sz="1600" dirty="0"/>
              <a:t>-rješenje o prihvatljivosti zahvata za okoliš</a:t>
            </a:r>
          </a:p>
          <a:p>
            <a:r>
              <a:rPr lang="hr-HR" sz="1600" dirty="0"/>
              <a:t>-da sve potrebne mjere ublažavanja postoje kako bi se smanjili utjecaji na vrste i stanište</a:t>
            </a:r>
          </a:p>
          <a:p>
            <a:r>
              <a:rPr lang="hr-HR" sz="1600" dirty="0"/>
              <a:t>-da postoji i primjenjuje se prikladno dizajniran i dugoročan program praćenja i ocjene bio raznolikosti</a:t>
            </a:r>
          </a:p>
          <a:p>
            <a:endParaRPr lang="hr-HR" dirty="0"/>
          </a:p>
          <a:p>
            <a:endParaRPr lang="hr-HR" dirty="0"/>
          </a:p>
        </p:txBody>
      </p:sp>
    </p:spTree>
    <p:extLst>
      <p:ext uri="{BB962C8B-B14F-4D97-AF65-F5344CB8AC3E}">
        <p14:creationId xmlns:p14="http://schemas.microsoft.com/office/powerpoint/2010/main" val="241599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328219" y="378555"/>
            <a:ext cx="8562713" cy="5170646"/>
          </a:xfrm>
          <a:prstGeom prst="rect">
            <a:avLst/>
          </a:prstGeom>
          <a:noFill/>
        </p:spPr>
        <p:txBody>
          <a:bodyPr wrap="square" rtlCol="0">
            <a:spAutoFit/>
          </a:bodyPr>
          <a:lstStyle/>
          <a:p>
            <a:r>
              <a:rPr lang="hr-HR" sz="2400" b="1" dirty="0">
                <a:solidFill>
                  <a:schemeClr val="accent1"/>
                </a:solidFill>
                <a:latin typeface="Arial Black" panose="020B0A04020102020204" pitchFamily="34" charset="0"/>
              </a:rPr>
              <a:t>3.5. Prihvatljive aktivnosti projekta</a:t>
            </a:r>
          </a:p>
          <a:p>
            <a:endParaRPr lang="hr-HR" dirty="0"/>
          </a:p>
          <a:p>
            <a:r>
              <a:rPr lang="hr-HR" b="1" u="sng" dirty="0"/>
              <a:t>Obavezne aktivnosti</a:t>
            </a:r>
          </a:p>
          <a:p>
            <a:r>
              <a:rPr lang="hr-HR" dirty="0"/>
              <a:t>Projekt mora sadržavati </a:t>
            </a:r>
            <a:r>
              <a:rPr lang="hr-HR" u="sng" dirty="0"/>
              <a:t>najmanje jednu obaveznu aktivnost:</a:t>
            </a:r>
          </a:p>
          <a:p>
            <a:r>
              <a:rPr lang="hr-HR" dirty="0"/>
              <a:t>- građenje infrastrukture</a:t>
            </a:r>
          </a:p>
          <a:p>
            <a:r>
              <a:rPr lang="hr-HR" dirty="0"/>
              <a:t>- opremanje infrastrukture</a:t>
            </a:r>
          </a:p>
          <a:p>
            <a:endParaRPr lang="hr-HR" dirty="0"/>
          </a:p>
          <a:p>
            <a:r>
              <a:rPr lang="hr-HR" u="sng" dirty="0"/>
              <a:t>Druge kategorije aktivnosti povezane s obaveznim aktivnostima – sve Grupe u Pozivu</a:t>
            </a:r>
          </a:p>
          <a:p>
            <a:r>
              <a:rPr lang="hr-HR" dirty="0"/>
              <a:t>-aktivnost ulaganja u postizanje više razine energetske učinkovitosti</a:t>
            </a:r>
          </a:p>
          <a:p>
            <a:r>
              <a:rPr lang="hr-HR" dirty="0"/>
              <a:t>-ulaganja u poticanje obnovljivih izvora energije</a:t>
            </a:r>
          </a:p>
          <a:p>
            <a:r>
              <a:rPr lang="hr-HR" dirty="0"/>
              <a:t>-opremanje objekata koje rezultira učinkovitijem korištenju resursa, smanjenju utroška energije i vode, smanjenju emisija CO2 ili smanjenjem nastanka otpada</a:t>
            </a:r>
          </a:p>
          <a:p>
            <a:r>
              <a:rPr lang="hr-HR" dirty="0"/>
              <a:t>-uvođenje zelenih tehnologija i poslovnih modela koji doprinose zelenoj tranziciji</a:t>
            </a:r>
          </a:p>
          <a:p>
            <a:r>
              <a:rPr lang="hr-HR" dirty="0"/>
              <a:t>-uvođenje rješenja koje se odnose na smanjenje otpada od hrane u lancu od dobavljača do krajnjeg potrošača</a:t>
            </a:r>
          </a:p>
          <a:p>
            <a:r>
              <a:rPr lang="hr-HR" dirty="0"/>
              <a:t>-uvođenje rješenja koje se odnosi na smanjenje korištenja plastike</a:t>
            </a:r>
          </a:p>
          <a:p>
            <a:endParaRPr lang="hr-HR" dirty="0"/>
          </a:p>
          <a:p>
            <a:endParaRPr lang="hr-HR" dirty="0"/>
          </a:p>
        </p:txBody>
      </p:sp>
    </p:spTree>
    <p:extLst>
      <p:ext uri="{BB962C8B-B14F-4D97-AF65-F5344CB8AC3E}">
        <p14:creationId xmlns:p14="http://schemas.microsoft.com/office/powerpoint/2010/main" val="107060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390787" y="374477"/>
            <a:ext cx="8562713" cy="5078313"/>
          </a:xfrm>
          <a:prstGeom prst="rect">
            <a:avLst/>
          </a:prstGeom>
          <a:noFill/>
        </p:spPr>
        <p:txBody>
          <a:bodyPr wrap="square" rtlCol="0">
            <a:spAutoFit/>
          </a:bodyPr>
          <a:lstStyle/>
          <a:p>
            <a:pPr lvl="0" algn="just">
              <a:lnSpc>
                <a:spcPct val="100000"/>
              </a:lnSpc>
              <a:spcAft>
                <a:spcPts val="0"/>
              </a:spcAft>
            </a:pPr>
            <a:r>
              <a:rPr lang="hr-HR" b="1" u="sng" dirty="0">
                <a:ea typeface="Times New Roman" panose="02020603050405020304" pitchFamily="18" charset="0"/>
                <a:cs typeface="Arial" panose="020B0604020202020204" pitchFamily="34" charset="0"/>
              </a:rPr>
              <a:t>Horizontalne aktivnosti povezane s obaveznim aktivnostima – sve Grupe u Pozivu</a:t>
            </a:r>
          </a:p>
          <a:p>
            <a:r>
              <a:rPr lang="hr-HR" dirty="0"/>
              <a:t>-ulaganja u održivu mobilnost</a:t>
            </a:r>
          </a:p>
          <a:p>
            <a:r>
              <a:rPr lang="hr-HR" dirty="0"/>
              <a:t>-uvođenje informatičko-komunikacijskih rješenja</a:t>
            </a:r>
          </a:p>
          <a:p>
            <a:r>
              <a:rPr lang="hr-HR" dirty="0"/>
              <a:t>-aktivnosti edukacije djelatnika vezanih uz usvajanje tehnologija financiranih projektom</a:t>
            </a:r>
          </a:p>
          <a:p>
            <a:r>
              <a:rPr lang="hr-HR" dirty="0"/>
              <a:t>-aktivnosti informiranja i vidljivosti projekta</a:t>
            </a:r>
          </a:p>
          <a:p>
            <a:r>
              <a:rPr lang="hr-HR" dirty="0"/>
              <a:t>-aktivnosti promocije i marketinga infrastrukture u funkciji destinacije</a:t>
            </a:r>
          </a:p>
          <a:p>
            <a:endParaRPr lang="hr-HR" dirty="0"/>
          </a:p>
          <a:p>
            <a:r>
              <a:rPr lang="hr-HR" b="1" u="sng" dirty="0"/>
              <a:t>Neobavezne  aktivnosti povezane s obaveznim aktivnostima – sve Grupe u Pozivu</a:t>
            </a:r>
          </a:p>
          <a:p>
            <a:r>
              <a:rPr lang="hr-HR" dirty="0"/>
              <a:t>-građenje i opremanje popratnih sadržaja javne turističke infrastrukture</a:t>
            </a:r>
          </a:p>
          <a:p>
            <a:r>
              <a:rPr lang="hr-HR" dirty="0"/>
              <a:t>-pristupačnost infrastrukture posjetiteljima</a:t>
            </a:r>
          </a:p>
          <a:p>
            <a:r>
              <a:rPr lang="hr-HR" dirty="0"/>
              <a:t>-aktivnost uređenja parkovnih i zelenih površina povezanih s javnom turističkom infrastrukturom</a:t>
            </a:r>
          </a:p>
          <a:p>
            <a:r>
              <a:rPr lang="hr-HR" dirty="0"/>
              <a:t>-savjetodavne usluge u pripremi i provedbi projekta</a:t>
            </a:r>
          </a:p>
          <a:p>
            <a:r>
              <a:rPr lang="hr-HR" dirty="0"/>
              <a:t>-izrada studijske i projektno-tehničke dokumentacije</a:t>
            </a:r>
          </a:p>
          <a:p>
            <a:endParaRPr lang="hr-HR" dirty="0"/>
          </a:p>
          <a:p>
            <a:r>
              <a:rPr lang="hr-HR" dirty="0"/>
              <a:t>U slučaju da aktivnosti projektnog prijedloga predstavljaju državnu potporu ili de </a:t>
            </a:r>
            <a:r>
              <a:rPr lang="hr-HR" dirty="0" err="1"/>
              <a:t>minimis</a:t>
            </a:r>
            <a:r>
              <a:rPr lang="hr-HR" dirty="0"/>
              <a:t> potporu prijavitelji moraju povezati aktivnosti sadržane u projektnom prijedlogu s odgovarajućom vrstom potpora.</a:t>
            </a:r>
          </a:p>
        </p:txBody>
      </p:sp>
    </p:spTree>
    <p:extLst>
      <p:ext uri="{BB962C8B-B14F-4D97-AF65-F5344CB8AC3E}">
        <p14:creationId xmlns:p14="http://schemas.microsoft.com/office/powerpoint/2010/main" val="3169660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28887" y="361777"/>
            <a:ext cx="8562713" cy="6955750"/>
          </a:xfrm>
          <a:prstGeom prst="rect">
            <a:avLst/>
          </a:prstGeom>
          <a:noFill/>
        </p:spPr>
        <p:txBody>
          <a:bodyPr wrap="square" rtlCol="0">
            <a:spAutoFit/>
          </a:bodyPr>
          <a:lstStyle/>
          <a:p>
            <a:r>
              <a:rPr lang="hr-HR" sz="2000" u="sng" dirty="0"/>
              <a:t>Prihvatljive aktivnosti koje se mogu financirati u okviru sve tri Grupe u ovom Pozivu sukladno kategoriji potpore su:</a:t>
            </a:r>
          </a:p>
          <a:p>
            <a:endParaRPr lang="hr-HR" sz="2000" u="sng" dirty="0"/>
          </a:p>
          <a:p>
            <a:pPr marL="342900" indent="-342900">
              <a:buAutoNum type="alphaUcPeriod"/>
            </a:pPr>
            <a:r>
              <a:rPr lang="hr-HR" sz="2000" dirty="0"/>
              <a:t>Regionalne potpore za ulaganje</a:t>
            </a:r>
          </a:p>
          <a:p>
            <a:pPr marL="342900" indent="-342900">
              <a:buAutoNum type="alphaUcPeriod"/>
            </a:pPr>
            <a:endParaRPr lang="hr-HR" sz="2000" dirty="0"/>
          </a:p>
          <a:p>
            <a:pPr marL="342900" indent="-342900">
              <a:buAutoNum type="alphaUcPeriod"/>
            </a:pPr>
            <a:r>
              <a:rPr lang="hr-HR" sz="2000" dirty="0"/>
              <a:t>Potpore za ulaganje za mjere energetske učinkovitosti</a:t>
            </a:r>
          </a:p>
          <a:p>
            <a:pPr marL="342900" indent="-342900">
              <a:buAutoNum type="alphaUcPeriod"/>
            </a:pPr>
            <a:endParaRPr lang="hr-HR" sz="2000" dirty="0"/>
          </a:p>
          <a:p>
            <a:pPr marL="342900" indent="-342900">
              <a:buAutoNum type="alphaUcPeriod"/>
            </a:pPr>
            <a:r>
              <a:rPr lang="hr-HR" sz="2000" dirty="0"/>
              <a:t>Potpore za ulaganje u promicanje energije iz obnovljivih izvora energije</a:t>
            </a:r>
          </a:p>
          <a:p>
            <a:pPr marL="342900" indent="-342900">
              <a:buAutoNum type="alphaUcPeriod"/>
            </a:pPr>
            <a:endParaRPr lang="hr-HR" sz="2000" dirty="0"/>
          </a:p>
          <a:p>
            <a:pPr marL="342900" indent="-342900">
              <a:buAutoNum type="alphaUcPeriod"/>
            </a:pPr>
            <a:r>
              <a:rPr lang="hr-HR" sz="2000" dirty="0"/>
              <a:t>Potpore za kulturu i očuvanje baštine</a:t>
            </a:r>
          </a:p>
          <a:p>
            <a:pPr marL="342900" indent="-342900">
              <a:buAutoNum type="alphaUcPeriod"/>
            </a:pPr>
            <a:endParaRPr lang="hr-HR" sz="2000" dirty="0"/>
          </a:p>
          <a:p>
            <a:pPr marL="342900" indent="-342900">
              <a:buAutoNum type="alphaUcPeriod"/>
            </a:pPr>
            <a:r>
              <a:rPr lang="hr-HR" sz="2000" dirty="0"/>
              <a:t>Potpore za sportske i rekreativne infrastrukture</a:t>
            </a:r>
          </a:p>
          <a:p>
            <a:pPr marL="342900" indent="-342900">
              <a:buAutoNum type="alphaUcPeriod"/>
            </a:pPr>
            <a:endParaRPr lang="hr-HR" sz="2000" dirty="0"/>
          </a:p>
          <a:p>
            <a:pPr marL="342900" indent="-342900">
              <a:buAutoNum type="alphaUcPeriod"/>
            </a:pPr>
            <a:r>
              <a:rPr lang="hr-HR" sz="2000" dirty="0"/>
              <a:t>Potpore za lokalne infrastrukture</a:t>
            </a:r>
          </a:p>
          <a:p>
            <a:pPr marL="342900" indent="-342900">
              <a:buAutoNum type="alphaUcPeriod"/>
            </a:pPr>
            <a:endParaRPr lang="hr-HR" sz="2000" dirty="0"/>
          </a:p>
          <a:p>
            <a:pPr marL="342900" indent="-342900">
              <a:buAutoNum type="alphaUcPeriod"/>
            </a:pPr>
            <a:r>
              <a:rPr lang="hr-HR" sz="2000" dirty="0"/>
              <a:t>De </a:t>
            </a:r>
            <a:r>
              <a:rPr lang="hr-HR" sz="2000" dirty="0" err="1"/>
              <a:t>minimis</a:t>
            </a:r>
            <a:r>
              <a:rPr lang="hr-HR" sz="2000" dirty="0"/>
              <a:t> potpore </a:t>
            </a:r>
          </a:p>
          <a:p>
            <a:endParaRPr lang="hr-HR" u="sng" dirty="0"/>
          </a:p>
          <a:p>
            <a:endParaRPr lang="hr-HR" dirty="0"/>
          </a:p>
          <a:p>
            <a:pPr marL="342900" indent="-342900">
              <a:buAutoNum type="alphaUcPeriod"/>
            </a:pPr>
            <a:endParaRPr lang="hr-HR" dirty="0"/>
          </a:p>
          <a:p>
            <a:endParaRPr lang="hr-HR" u="sng" dirty="0"/>
          </a:p>
          <a:p>
            <a:endParaRPr lang="hr-HR" u="sng" dirty="0"/>
          </a:p>
          <a:p>
            <a:endParaRPr lang="hr-HR" u="sng" dirty="0"/>
          </a:p>
          <a:p>
            <a:endParaRPr lang="hr-HR" dirty="0"/>
          </a:p>
        </p:txBody>
      </p:sp>
    </p:spTree>
    <p:extLst>
      <p:ext uri="{BB962C8B-B14F-4D97-AF65-F5344CB8AC3E}">
        <p14:creationId xmlns:p14="http://schemas.microsoft.com/office/powerpoint/2010/main" val="778554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28887" y="361777"/>
            <a:ext cx="8562713" cy="6463308"/>
          </a:xfrm>
          <a:prstGeom prst="rect">
            <a:avLst/>
          </a:prstGeom>
          <a:noFill/>
        </p:spPr>
        <p:txBody>
          <a:bodyPr wrap="square" rtlCol="0">
            <a:spAutoFit/>
          </a:bodyPr>
          <a:lstStyle/>
          <a:p>
            <a:endParaRPr lang="hr-HR" dirty="0"/>
          </a:p>
          <a:p>
            <a:r>
              <a:rPr lang="hr-HR" u="sng" dirty="0"/>
              <a:t>Neprihvatljive aktivnosti projekta:</a:t>
            </a:r>
          </a:p>
          <a:p>
            <a:endParaRPr lang="hr-HR" u="sng" dirty="0"/>
          </a:p>
          <a:p>
            <a:r>
              <a:rPr lang="hr-HR" dirty="0"/>
              <a:t>1. Aktivnosti ulaganja u opremanje objekta opremom za obavljanje zdravstvenih usluga sukladno Zakonu o zdravstvenoj zaštiti</a:t>
            </a:r>
          </a:p>
          <a:p>
            <a:r>
              <a:rPr lang="hr-HR" dirty="0"/>
              <a:t>2. Aktivnosti ulaganja u kategoriji ITR-a 1 koje rezultiraju povećanjem prihvatnih i/ili smještajnih kapaciteta</a:t>
            </a:r>
          </a:p>
          <a:p>
            <a:r>
              <a:rPr lang="hr-HR" dirty="0"/>
              <a:t>3. Aktivnosti ulaganja u biciklističke staze s pratećom infrastrukturom koje su dio prometne mreže u funkciji mobilnosti građana</a:t>
            </a:r>
          </a:p>
          <a:p>
            <a:r>
              <a:rPr lang="hr-HR" dirty="0"/>
              <a:t>4. Aktivnosti ulaganja u pristupne ceste</a:t>
            </a:r>
          </a:p>
          <a:p>
            <a:r>
              <a:rPr lang="hr-HR" dirty="0"/>
              <a:t>5. Aktivnosti usavršavanja koje korisnici provode radi osiguravanja sukladnosti s obaveznim nacionalnim normama o usavršavanju</a:t>
            </a:r>
          </a:p>
          <a:p>
            <a:r>
              <a:rPr lang="hr-HR" dirty="0"/>
              <a:t>6. Aktivnosti građenja i/ili opremanja i obnove centara za posjetitelje  i interpretacijskih centara na području županije u kojoj postoji centar za posjetitelje ili interpretacijski centar iste tematike</a:t>
            </a:r>
          </a:p>
          <a:p>
            <a:r>
              <a:rPr lang="hr-HR" dirty="0"/>
              <a:t>7. Aktivnosti građenja i/ili opremanja i obnove stadiona i ostale sportsko rekreacijske infrastrukture koja nije u funkciji turizma odnosno koju koriste isključivo stanovnici JLS-a u kojoj se infrastruktura nalazi</a:t>
            </a:r>
          </a:p>
          <a:p>
            <a:endParaRPr lang="hr-HR" dirty="0"/>
          </a:p>
          <a:p>
            <a:endParaRPr lang="hr-HR" u="sng" dirty="0"/>
          </a:p>
          <a:p>
            <a:endParaRPr lang="hr-HR" u="sng" dirty="0"/>
          </a:p>
          <a:p>
            <a:endParaRPr lang="hr-HR" u="sng" dirty="0"/>
          </a:p>
          <a:p>
            <a:endParaRPr lang="hr-HR" dirty="0"/>
          </a:p>
        </p:txBody>
      </p:sp>
    </p:spTree>
    <p:extLst>
      <p:ext uri="{BB962C8B-B14F-4D97-AF65-F5344CB8AC3E}">
        <p14:creationId xmlns:p14="http://schemas.microsoft.com/office/powerpoint/2010/main" val="3301012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28887" y="361777"/>
            <a:ext cx="8562713" cy="4144596"/>
          </a:xfrm>
          <a:prstGeom prst="rect">
            <a:avLst/>
          </a:prstGeom>
          <a:noFill/>
        </p:spPr>
        <p:txBody>
          <a:bodyPr wrap="square" rtlCol="0">
            <a:spAutoFit/>
          </a:bodyPr>
          <a:lstStyle/>
          <a:p>
            <a:endParaRPr lang="hr-HR" dirty="0"/>
          </a:p>
          <a:p>
            <a:r>
              <a:rPr lang="hr-HR" u="sng" dirty="0"/>
              <a:t>Opći zahtjevi koji se odnose na prihvatljivost troškova za provedbu projekta:</a:t>
            </a:r>
            <a:br>
              <a:rPr lang="hr-HR" u="sng" dirty="0"/>
            </a:br>
            <a:endParaRPr lang="hr-HR" u="sng"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hr-HR" dirty="0">
                <a:latin typeface="Calibri" panose="020F0502020204030204" pitchFamily="34" charset="0"/>
                <a:ea typeface="Calibri" panose="020F0502020204030204" pitchFamily="34" charset="0"/>
                <a:cs typeface="Arial" panose="020B0604020202020204" pitchFamily="34" charset="0"/>
              </a:rPr>
              <a:t>Proračun mora obuhvatiti troškove koji nastaju nakon potpisivanja ugovora o dodjeli bespovratnih sredstava i troškove koji su nastali i prije tog trenutka. </a:t>
            </a:r>
          </a:p>
          <a:p>
            <a:pPr algn="just">
              <a:lnSpc>
                <a:spcPct val="107000"/>
              </a:lnSpc>
            </a:pPr>
            <a:endParaRPr lang="hr-H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hr-HR" dirty="0">
                <a:latin typeface="Calibri" panose="020F0502020204030204" pitchFamily="34" charset="0"/>
                <a:ea typeface="Calibri" panose="020F0502020204030204" pitchFamily="34" charset="0"/>
                <a:cs typeface="Arial" panose="020B0604020202020204" pitchFamily="34" charset="0"/>
              </a:rPr>
              <a:t>Neprihvatljivi troškovi se navode zasebno u proračunu projekta. </a:t>
            </a:r>
          </a:p>
          <a:p>
            <a:pPr algn="just">
              <a:lnSpc>
                <a:spcPct val="107000"/>
              </a:lnSpc>
            </a:pPr>
            <a:endParaRPr lang="hr-H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hr-HR" dirty="0">
                <a:latin typeface="Calibri" panose="020F0502020204030204" pitchFamily="34" charset="0"/>
                <a:ea typeface="Calibri" panose="020F0502020204030204" pitchFamily="34" charset="0"/>
                <a:cs typeface="Arial" panose="020B0604020202020204" pitchFamily="34" charset="0"/>
              </a:rPr>
              <a:t>Svi troškovi da bi bili prihvatljivi moraju doprinositi svrsi i cilju Poziva te pripremi i realizaciji projekta.</a:t>
            </a:r>
          </a:p>
          <a:p>
            <a:pPr>
              <a:lnSpc>
                <a:spcPct val="107000"/>
              </a:lnSpc>
            </a:pPr>
            <a:endParaRPr lang="hr-HR"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hr-HR" dirty="0">
                <a:latin typeface="Calibri" panose="020F0502020204030204" pitchFamily="34" charset="0"/>
                <a:ea typeface="Calibri" panose="020F0502020204030204" pitchFamily="34" charset="0"/>
                <a:cs typeface="Arial" panose="020B0604020202020204" pitchFamily="34" charset="0"/>
              </a:rPr>
              <a:t>Razdoblje prihvatljivosti troškova započinje s 1.2.2020. a završava s 30.7.2025.</a:t>
            </a:r>
          </a:p>
          <a:p>
            <a:endParaRPr lang="hr-HR" u="sng" dirty="0">
              <a:latin typeface="Calibri" panose="020F0502020204030204" pitchFamily="34" charset="0"/>
              <a:ea typeface="Calibri" panose="020F0502020204030204" pitchFamily="34" charset="0"/>
              <a:cs typeface="Arial" panose="020B0604020202020204" pitchFamily="34" charset="0"/>
            </a:endParaRPr>
          </a:p>
          <a:p>
            <a:endParaRPr lang="hr-HR" dirty="0"/>
          </a:p>
        </p:txBody>
      </p:sp>
    </p:spTree>
    <p:extLst>
      <p:ext uri="{BB962C8B-B14F-4D97-AF65-F5344CB8AC3E}">
        <p14:creationId xmlns:p14="http://schemas.microsoft.com/office/powerpoint/2010/main" val="259819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8" name="Naslov 1">
            <a:extLst>
              <a:ext uri="{FF2B5EF4-FFF2-40B4-BE49-F238E27FC236}">
                <a16:creationId xmlns:a16="http://schemas.microsoft.com/office/drawing/2014/main" id="{6D49F953-D660-4B98-8E32-60248C783BCF}"/>
              </a:ext>
            </a:extLst>
          </p:cNvPr>
          <p:cNvSpPr txBox="1">
            <a:spLocks/>
          </p:cNvSpPr>
          <p:nvPr/>
        </p:nvSpPr>
        <p:spPr>
          <a:xfrm>
            <a:off x="359225" y="-94663"/>
            <a:ext cx="8776386" cy="2405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400" b="1" dirty="0">
                <a:solidFill>
                  <a:srgbClr val="0070C0"/>
                </a:solidFill>
                <a:latin typeface="Arial Black" panose="020B0A04020102020204" pitchFamily="34" charset="0"/>
              </a:rPr>
              <a:t>2. Svrha (cilj) poziva</a:t>
            </a:r>
            <a:endParaRPr lang="hr-HR" sz="2400" b="1" i="1" dirty="0">
              <a:solidFill>
                <a:srgbClr val="0070C0"/>
              </a:solidFill>
              <a:latin typeface="Arial Black" panose="020B0A04020102020204" pitchFamily="34" charset="0"/>
            </a:endParaRPr>
          </a:p>
        </p:txBody>
      </p:sp>
      <p:sp>
        <p:nvSpPr>
          <p:cNvPr id="3" name="TextBox 2">
            <a:extLst>
              <a:ext uri="{FF2B5EF4-FFF2-40B4-BE49-F238E27FC236}">
                <a16:creationId xmlns:a16="http://schemas.microsoft.com/office/drawing/2014/main" id="{63902610-ED14-430D-8D7D-BD67D0069A5E}"/>
              </a:ext>
            </a:extLst>
          </p:cNvPr>
          <p:cNvSpPr txBox="1"/>
          <p:nvPr/>
        </p:nvSpPr>
        <p:spPr>
          <a:xfrm>
            <a:off x="359225" y="1596241"/>
            <a:ext cx="8108711" cy="4524315"/>
          </a:xfrm>
          <a:prstGeom prst="rect">
            <a:avLst/>
          </a:prstGeom>
          <a:noFill/>
        </p:spPr>
        <p:txBody>
          <a:bodyPr wrap="square" rtlCol="0">
            <a:spAutoFit/>
          </a:bodyPr>
          <a:lstStyle/>
          <a:p>
            <a:pPr algn="just"/>
            <a:r>
              <a:rPr lang="hr-HR" dirty="0"/>
              <a:t>Cilj ovog poziva je razvoj i/ili prilagodba javne turističke infrastrukture u Republici Hrvatskoj koji mogu potaknuti:</a:t>
            </a:r>
          </a:p>
          <a:p>
            <a:pPr algn="just"/>
            <a:r>
              <a:rPr lang="hr-HR" dirty="0"/>
              <a:t> </a:t>
            </a:r>
          </a:p>
          <a:p>
            <a:pPr algn="just"/>
            <a:r>
              <a:rPr lang="hr-HR" b="1" dirty="0"/>
              <a:t>-</a:t>
            </a:r>
            <a:r>
              <a:rPr lang="hr-HR" dirty="0"/>
              <a:t>oporavak i otpornost turističkog sektora kroz javna ulaganja u povećanje atraktivnosti </a:t>
            </a:r>
            <a:r>
              <a:rPr lang="hr-HR" b="1" dirty="0"/>
              <a:t>slabije razvijenih turističkih destinacija</a:t>
            </a:r>
            <a:r>
              <a:rPr lang="hr-HR" dirty="0"/>
              <a:t> čime će se doprinijeti i smanjenju prekomjernog turizma u najrazvijenijim turističkim područjima te podizanje kvalitete destinacije i omogućavanje produžetka sezone, kao i „raspršivanja“ prevelike koncentracije turista,</a:t>
            </a:r>
          </a:p>
          <a:p>
            <a:pPr algn="just"/>
            <a:endParaRPr lang="hr-HR" dirty="0"/>
          </a:p>
          <a:p>
            <a:pPr algn="just"/>
            <a:r>
              <a:rPr lang="hr-HR" b="1" dirty="0"/>
              <a:t>-</a:t>
            </a:r>
            <a:r>
              <a:rPr lang="hr-HR" dirty="0"/>
              <a:t>poticanje </a:t>
            </a:r>
            <a:r>
              <a:rPr lang="hr-HR" b="1" dirty="0"/>
              <a:t>održivih </a:t>
            </a:r>
            <a:r>
              <a:rPr lang="hr-HR" dirty="0"/>
              <a:t>oblika turizma,</a:t>
            </a:r>
          </a:p>
          <a:p>
            <a:pPr algn="just"/>
            <a:endParaRPr lang="hr-HR" dirty="0"/>
          </a:p>
          <a:p>
            <a:pPr algn="just"/>
            <a:r>
              <a:rPr lang="hr-HR" b="1" dirty="0"/>
              <a:t>-</a:t>
            </a:r>
            <a:r>
              <a:rPr lang="hr-HR" dirty="0"/>
              <a:t>razvoj i/ili prilagodba javne turističke infrastrukture u skladu s EU standardima zaštite okoliša koja doprinosi i </a:t>
            </a:r>
            <a:r>
              <a:rPr lang="hr-HR" b="1" dirty="0"/>
              <a:t>zelenoj tranziciji </a:t>
            </a:r>
            <a:r>
              <a:rPr lang="hr-HR" dirty="0"/>
              <a:t>turističkih proizvoda.</a:t>
            </a:r>
          </a:p>
          <a:p>
            <a:r>
              <a:rPr lang="hr-HR" dirty="0"/>
              <a:t> </a:t>
            </a:r>
          </a:p>
          <a:p>
            <a:endParaRPr lang="hr-HR" dirty="0"/>
          </a:p>
          <a:p>
            <a:endParaRPr lang="hr-HR" dirty="0"/>
          </a:p>
        </p:txBody>
      </p:sp>
    </p:spTree>
    <p:extLst>
      <p:ext uri="{BB962C8B-B14F-4D97-AF65-F5344CB8AC3E}">
        <p14:creationId xmlns:p14="http://schemas.microsoft.com/office/powerpoint/2010/main" val="1169590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8" name="Naslov 1">
            <a:extLst>
              <a:ext uri="{FF2B5EF4-FFF2-40B4-BE49-F238E27FC236}">
                <a16:creationId xmlns:a16="http://schemas.microsoft.com/office/drawing/2014/main" id="{40DC3870-59FD-4D17-9166-4D59AADCD055}"/>
              </a:ext>
            </a:extLst>
          </p:cNvPr>
          <p:cNvSpPr>
            <a:spLocks noGrp="1"/>
          </p:cNvSpPr>
          <p:nvPr>
            <p:ph type="title"/>
          </p:nvPr>
        </p:nvSpPr>
        <p:spPr>
          <a:xfrm>
            <a:off x="681037" y="87354"/>
            <a:ext cx="8543925" cy="1325563"/>
          </a:xfrm>
        </p:spPr>
        <p:txBody>
          <a:bodyPr>
            <a:normAutofit/>
          </a:bodyPr>
          <a:lstStyle/>
          <a:p>
            <a:r>
              <a:rPr lang="hr-HR" sz="2400" dirty="0">
                <a:solidFill>
                  <a:srgbClr val="0070C0"/>
                </a:solidFill>
                <a:latin typeface="Arial Black" panose="020B0A04020102020204" pitchFamily="34" charset="0"/>
              </a:rPr>
              <a:t>3.6. Ocjena kvalitete</a:t>
            </a:r>
          </a:p>
        </p:txBody>
      </p:sp>
      <p:pic>
        <p:nvPicPr>
          <p:cNvPr id="9" name="Rezervirano mjesto sadržaja 5">
            <a:extLst>
              <a:ext uri="{FF2B5EF4-FFF2-40B4-BE49-F238E27FC236}">
                <a16:creationId xmlns:a16="http://schemas.microsoft.com/office/drawing/2014/main" id="{2BF7F882-076A-4777-A328-53AEBEBB79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37" y="1345949"/>
            <a:ext cx="8543925" cy="3641815"/>
          </a:xfrm>
          <a:prstGeom prst="rect">
            <a:avLst/>
          </a:prstGeom>
        </p:spPr>
      </p:pic>
    </p:spTree>
    <p:extLst>
      <p:ext uri="{BB962C8B-B14F-4D97-AF65-F5344CB8AC3E}">
        <p14:creationId xmlns:p14="http://schemas.microsoft.com/office/powerpoint/2010/main" val="4030222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341442" y="256742"/>
            <a:ext cx="8562713" cy="646331"/>
          </a:xfrm>
          <a:prstGeom prst="rect">
            <a:avLst/>
          </a:prstGeom>
          <a:noFill/>
        </p:spPr>
        <p:txBody>
          <a:bodyPr wrap="square" rtlCol="0">
            <a:spAutoFit/>
          </a:bodyPr>
          <a:lstStyle/>
          <a:p>
            <a:endParaRPr lang="hr-HR" u="sng" dirty="0">
              <a:latin typeface="Calibri" panose="020F0502020204030204" pitchFamily="34" charset="0"/>
              <a:ea typeface="Calibri" panose="020F0502020204030204" pitchFamily="34" charset="0"/>
              <a:cs typeface="Arial" panose="020B0604020202020204" pitchFamily="34" charset="0"/>
            </a:endParaRPr>
          </a:p>
          <a:p>
            <a:endParaRPr lang="hr-HR" dirty="0"/>
          </a:p>
        </p:txBody>
      </p:sp>
      <p:sp>
        <p:nvSpPr>
          <p:cNvPr id="8" name="Title 1">
            <a:extLst>
              <a:ext uri="{FF2B5EF4-FFF2-40B4-BE49-F238E27FC236}">
                <a16:creationId xmlns:a16="http://schemas.microsoft.com/office/drawing/2014/main" id="{42C4B4DF-F4F1-4828-9556-181AF584098B}"/>
              </a:ext>
            </a:extLst>
          </p:cNvPr>
          <p:cNvSpPr>
            <a:spLocks noGrp="1"/>
          </p:cNvSpPr>
          <p:nvPr>
            <p:ph type="title"/>
          </p:nvPr>
        </p:nvSpPr>
        <p:spPr>
          <a:xfrm>
            <a:off x="258661" y="788130"/>
            <a:ext cx="8268444" cy="356663"/>
          </a:xfrm>
        </p:spPr>
        <p:txBody>
          <a:bodyPr>
            <a:normAutofit fontScale="90000"/>
          </a:bodyPr>
          <a:lstStyle/>
          <a:p>
            <a:r>
              <a:rPr lang="hr-HR" sz="2700" b="1" dirty="0">
                <a:solidFill>
                  <a:schemeClr val="accent1"/>
                </a:solidFill>
                <a:latin typeface="Arial Black" panose="020B0A04020102020204" pitchFamily="34" charset="0"/>
                <a:cs typeface="Calibri" panose="020F0502020204030204" pitchFamily="34" charset="0"/>
              </a:rPr>
              <a:t>3.7. Važni indikativni vremenski rokovi</a:t>
            </a:r>
            <a:br>
              <a:rPr lang="hr-HR" b="1" dirty="0">
                <a:solidFill>
                  <a:schemeClr val="accent1"/>
                </a:solidFill>
              </a:rPr>
            </a:br>
            <a:endParaRPr lang="hr-HR" dirty="0">
              <a:latin typeface="+mn-lt"/>
            </a:endParaRPr>
          </a:p>
        </p:txBody>
      </p:sp>
      <p:pic>
        <p:nvPicPr>
          <p:cNvPr id="5" name="Slika 4">
            <a:extLst>
              <a:ext uri="{FF2B5EF4-FFF2-40B4-BE49-F238E27FC236}">
                <a16:creationId xmlns:a16="http://schemas.microsoft.com/office/drawing/2014/main" id="{4ACC98BA-A499-4966-A164-02FF801E46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565" y="964734"/>
            <a:ext cx="6739636" cy="3182246"/>
          </a:xfrm>
          <a:prstGeom prst="rect">
            <a:avLst/>
          </a:prstGeom>
        </p:spPr>
      </p:pic>
      <p:pic>
        <p:nvPicPr>
          <p:cNvPr id="7" name="Slika 6">
            <a:extLst>
              <a:ext uri="{FF2B5EF4-FFF2-40B4-BE49-F238E27FC236}">
                <a16:creationId xmlns:a16="http://schemas.microsoft.com/office/drawing/2014/main" id="{67DF88FA-7BB3-43E6-ABD1-43114878E5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945" y="3992179"/>
            <a:ext cx="6853937" cy="2014362"/>
          </a:xfrm>
          <a:prstGeom prst="rect">
            <a:avLst/>
          </a:prstGeom>
        </p:spPr>
      </p:pic>
    </p:spTree>
    <p:extLst>
      <p:ext uri="{BB962C8B-B14F-4D97-AF65-F5344CB8AC3E}">
        <p14:creationId xmlns:p14="http://schemas.microsoft.com/office/powerpoint/2010/main" val="235735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3049962" y="704742"/>
            <a:ext cx="8562713" cy="646331"/>
          </a:xfrm>
          <a:prstGeom prst="rect">
            <a:avLst/>
          </a:prstGeom>
          <a:noFill/>
        </p:spPr>
        <p:txBody>
          <a:bodyPr wrap="square" rtlCol="0">
            <a:spAutoFit/>
          </a:bodyPr>
          <a:lstStyle/>
          <a:p>
            <a:endParaRPr lang="hr-HR" u="sng" dirty="0">
              <a:latin typeface="Calibri" panose="020F0502020204030204" pitchFamily="34" charset="0"/>
              <a:ea typeface="Calibri" panose="020F0502020204030204" pitchFamily="34" charset="0"/>
              <a:cs typeface="Arial" panose="020B0604020202020204" pitchFamily="34" charset="0"/>
            </a:endParaRPr>
          </a:p>
          <a:p>
            <a:endParaRPr lang="hr-HR" dirty="0"/>
          </a:p>
        </p:txBody>
      </p:sp>
      <p:sp>
        <p:nvSpPr>
          <p:cNvPr id="6" name="Naslov 5">
            <a:extLst>
              <a:ext uri="{FF2B5EF4-FFF2-40B4-BE49-F238E27FC236}">
                <a16:creationId xmlns:a16="http://schemas.microsoft.com/office/drawing/2014/main" id="{44FF9FEE-5EB4-4097-A741-E42F916EDC35}"/>
              </a:ext>
            </a:extLst>
          </p:cNvPr>
          <p:cNvSpPr>
            <a:spLocks noGrp="1"/>
          </p:cNvSpPr>
          <p:nvPr>
            <p:ph type="title"/>
          </p:nvPr>
        </p:nvSpPr>
        <p:spPr/>
        <p:txBody>
          <a:bodyPr/>
          <a:lstStyle/>
          <a:p>
            <a:r>
              <a:rPr lang="hr-HR" sz="2400" b="1" dirty="0">
                <a:solidFill>
                  <a:schemeClr val="accent1"/>
                </a:solidFill>
                <a:latin typeface="Arial Black" panose="020B0A04020102020204" pitchFamily="34" charset="0"/>
                <a:cs typeface="Calibri" panose="020F0502020204030204" pitchFamily="34" charset="0"/>
              </a:rPr>
              <a:t>Informacije o Pozivu</a:t>
            </a:r>
            <a:endParaRPr lang="LID4096" sz="2400" b="1" dirty="0">
              <a:solidFill>
                <a:schemeClr val="accent1"/>
              </a:solidFill>
              <a:latin typeface="Arial Black" panose="020B0A04020102020204" pitchFamily="34" charset="0"/>
              <a:cs typeface="Calibri" panose="020F0502020204030204" pitchFamily="34" charset="0"/>
            </a:endParaRPr>
          </a:p>
        </p:txBody>
      </p:sp>
      <p:sp>
        <p:nvSpPr>
          <p:cNvPr id="9" name="TekstniOkvir 8">
            <a:extLst>
              <a:ext uri="{FF2B5EF4-FFF2-40B4-BE49-F238E27FC236}">
                <a16:creationId xmlns:a16="http://schemas.microsoft.com/office/drawing/2014/main" id="{DE43CE97-0102-4BD7-AC0D-F08129D56757}"/>
              </a:ext>
            </a:extLst>
          </p:cNvPr>
          <p:cNvSpPr txBox="1"/>
          <p:nvPr/>
        </p:nvSpPr>
        <p:spPr>
          <a:xfrm>
            <a:off x="681038" y="1744889"/>
            <a:ext cx="4900474" cy="2031325"/>
          </a:xfrm>
          <a:prstGeom prst="rect">
            <a:avLst/>
          </a:prstGeom>
          <a:noFill/>
        </p:spPr>
        <p:txBody>
          <a:bodyPr wrap="square" rtlCol="0">
            <a:spAutoFit/>
          </a:bodyPr>
          <a:lstStyle/>
          <a:p>
            <a:r>
              <a:rPr lang="hr-HR" dirty="0">
                <a:hlinkClick r:id="rId7"/>
              </a:rPr>
              <a:t>https://fondovieu.gov.hr/pozivi</a:t>
            </a:r>
            <a:endParaRPr lang="hr-HR" dirty="0"/>
          </a:p>
          <a:p>
            <a:endParaRPr lang="hr-HR" dirty="0"/>
          </a:p>
          <a:p>
            <a:r>
              <a:rPr lang="it-IT" b="1" dirty="0" err="1"/>
              <a:t>Nadležno</a:t>
            </a:r>
            <a:r>
              <a:rPr lang="it-IT" b="1" dirty="0"/>
              <a:t> </a:t>
            </a:r>
            <a:r>
              <a:rPr lang="it-IT" b="1" dirty="0" err="1"/>
              <a:t>tijelo</a:t>
            </a:r>
            <a:r>
              <a:rPr lang="it-IT" b="1" dirty="0"/>
              <a:t>: </a:t>
            </a:r>
            <a:r>
              <a:rPr lang="it-IT" b="1" dirty="0" err="1"/>
              <a:t>Ministarstvo</a:t>
            </a:r>
            <a:r>
              <a:rPr lang="it-IT" b="1" dirty="0"/>
              <a:t> </a:t>
            </a:r>
            <a:r>
              <a:rPr lang="it-IT" b="1" dirty="0" err="1"/>
              <a:t>turizma</a:t>
            </a:r>
            <a:r>
              <a:rPr lang="it-IT" b="1" dirty="0"/>
              <a:t> i sporta</a:t>
            </a:r>
          </a:p>
          <a:p>
            <a:pPr marL="285750" indent="-285750">
              <a:buFont typeface="Arial" panose="020B0604020202020204" pitchFamily="34" charset="0"/>
              <a:buChar char="•"/>
            </a:pPr>
            <a:r>
              <a:rPr lang="hr-HR" dirty="0">
                <a:latin typeface="Calibri" panose="020F0502020204030204" pitchFamily="34" charset="0"/>
                <a:cs typeface="Arial" panose="020B0604020202020204" pitchFamily="34" charset="0"/>
              </a:rPr>
              <a:t>Sva dokumentacija Poziva</a:t>
            </a:r>
          </a:p>
          <a:p>
            <a:pPr marL="285750" indent="-285750">
              <a:buFont typeface="Arial" panose="020B0604020202020204" pitchFamily="34" charset="0"/>
              <a:buChar char="•"/>
            </a:pPr>
            <a:r>
              <a:rPr lang="hr-HR" dirty="0">
                <a:latin typeface="Calibri" panose="020F0502020204030204" pitchFamily="34" charset="0"/>
                <a:cs typeface="Arial" panose="020B0604020202020204" pitchFamily="34" charset="0"/>
              </a:rPr>
              <a:t>Q&amp;A</a:t>
            </a:r>
          </a:p>
          <a:p>
            <a:pPr marL="285750" indent="-285750">
              <a:buFont typeface="Arial" panose="020B0604020202020204" pitchFamily="34" charset="0"/>
              <a:buChar char="•"/>
            </a:pPr>
            <a:r>
              <a:rPr lang="hr-HR" dirty="0">
                <a:latin typeface="Calibri" panose="020F0502020204030204" pitchFamily="34" charset="0"/>
                <a:cs typeface="Arial" panose="020B0604020202020204" pitchFamily="34" charset="0"/>
              </a:rPr>
              <a:t>Prezentacije</a:t>
            </a:r>
          </a:p>
          <a:p>
            <a:pPr marL="285750" indent="-285750">
              <a:buFont typeface="Arial" panose="020B0604020202020204" pitchFamily="34" charset="0"/>
              <a:buChar char="•"/>
            </a:pPr>
            <a:r>
              <a:rPr lang="hr-HR" dirty="0">
                <a:latin typeface="Calibri" panose="020F0502020204030204" pitchFamily="34" charset="0"/>
                <a:cs typeface="Arial" panose="020B0604020202020204" pitchFamily="34" charset="0"/>
              </a:rPr>
              <a:t>Izmjene</a:t>
            </a:r>
          </a:p>
        </p:txBody>
      </p:sp>
    </p:spTree>
    <p:extLst>
      <p:ext uri="{BB962C8B-B14F-4D97-AF65-F5344CB8AC3E}">
        <p14:creationId xmlns:p14="http://schemas.microsoft.com/office/powerpoint/2010/main" val="4026235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Slika 3">
            <a:extLst>
              <a:ext uri="{FF2B5EF4-FFF2-40B4-BE49-F238E27FC236}">
                <a16:creationId xmlns:a16="http://schemas.microsoft.com/office/drawing/2014/main" id="{02854B69-3717-4293-B45C-7CB04AF7EA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96333" y="5523253"/>
            <a:ext cx="1516856" cy="538123"/>
          </a:xfrm>
          <a:prstGeom prst="rect">
            <a:avLst/>
          </a:prstGeom>
        </p:spPr>
      </p:pic>
      <p:pic>
        <p:nvPicPr>
          <p:cNvPr id="4" name="Slika 1">
            <a:extLst>
              <a:ext uri="{FF2B5EF4-FFF2-40B4-BE49-F238E27FC236}">
                <a16:creationId xmlns:a16="http://schemas.microsoft.com/office/drawing/2014/main" id="{E57ED35F-65B4-415C-B24B-62A7C889EA8D}"/>
              </a:ext>
            </a:extLst>
          </p:cNvPr>
          <p:cNvPicPr/>
          <p:nvPr/>
        </p:nvPicPr>
        <p:blipFill>
          <a:blip r:embed="rId5">
            <a:extLst>
              <a:ext uri="{28A0092B-C50C-407E-A947-70E740481C1C}">
                <a14:useLocalDpi xmlns:a14="http://schemas.microsoft.com/office/drawing/2010/main" val="0"/>
              </a:ext>
            </a:extLst>
          </a:blip>
          <a:stretch>
            <a:fillRect/>
          </a:stretch>
        </p:blipFill>
        <p:spPr>
          <a:xfrm>
            <a:off x="4353739" y="5523253"/>
            <a:ext cx="1054060" cy="654725"/>
          </a:xfrm>
          <a:prstGeom prst="rect">
            <a:avLst/>
          </a:prstGeom>
        </p:spPr>
      </p:pic>
      <p:pic>
        <p:nvPicPr>
          <p:cNvPr id="5" name="Slika 2">
            <a:extLst>
              <a:ext uri="{FF2B5EF4-FFF2-40B4-BE49-F238E27FC236}">
                <a16:creationId xmlns:a16="http://schemas.microsoft.com/office/drawing/2014/main" id="{020F58D8-6071-4866-B7AF-BF94CAFE1E8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992811" y="5523253"/>
            <a:ext cx="1774339" cy="512295"/>
          </a:xfrm>
          <a:prstGeom prst="rect">
            <a:avLst/>
          </a:prstGeom>
        </p:spPr>
      </p:pic>
      <p:sp>
        <p:nvSpPr>
          <p:cNvPr id="8" name="Pravokutnik 7">
            <a:extLst>
              <a:ext uri="{FF2B5EF4-FFF2-40B4-BE49-F238E27FC236}">
                <a16:creationId xmlns:a16="http://schemas.microsoft.com/office/drawing/2014/main" id="{3473DDE3-1B9B-43AD-87CC-204E07CB759F}"/>
              </a:ext>
            </a:extLst>
          </p:cNvPr>
          <p:cNvSpPr/>
          <p:nvPr/>
        </p:nvSpPr>
        <p:spPr>
          <a:xfrm>
            <a:off x="962653" y="1734016"/>
            <a:ext cx="7980694" cy="3389967"/>
          </a:xfrm>
          <a:prstGeom prst="rect">
            <a:avLst/>
          </a:prstGeom>
        </p:spPr>
        <p:txBody>
          <a:bodyPr wrap="square">
            <a:spAutoFit/>
          </a:bodyPr>
          <a:lstStyle/>
          <a:p>
            <a:pPr marL="0" marR="0" lvl="0" indent="0" algn="ctr" defTabSz="371475" rtl="0" eaLnBrk="1" fontAlgn="auto" latinLnBrk="0" hangingPunct="1">
              <a:lnSpc>
                <a:spcPct val="100000"/>
              </a:lnSpc>
              <a:spcBef>
                <a:spcPts val="0"/>
              </a:spcBef>
              <a:spcAft>
                <a:spcPts val="0"/>
              </a:spcAft>
              <a:buClrTx/>
              <a:buSzTx/>
              <a:buFontTx/>
              <a:buNone/>
              <a:tabLst/>
              <a:defRPr/>
            </a:pPr>
            <a:r>
              <a:rPr kumimoji="0" lang="hr-HR" sz="4875"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Zahvaljujemo na pažnji!</a:t>
            </a:r>
          </a:p>
          <a:p>
            <a:pPr marL="0" marR="0" lvl="0" indent="0" algn="l" defTabSz="371475" rtl="0" eaLnBrk="1" fontAlgn="auto" latinLnBrk="0" hangingPunct="1">
              <a:lnSpc>
                <a:spcPct val="100000"/>
              </a:lnSpc>
              <a:spcBef>
                <a:spcPts val="0"/>
              </a:spcBef>
              <a:spcAft>
                <a:spcPts val="0"/>
              </a:spcAft>
              <a:buClrTx/>
              <a:buSzTx/>
              <a:buFontTx/>
              <a:buNone/>
              <a:tabLst/>
              <a:defRPr/>
            </a:pPr>
            <a:endPar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371475" rtl="0" eaLnBrk="1" fontAlgn="auto" latinLnBrk="0" hangingPunct="1">
              <a:lnSpc>
                <a:spcPct val="250000"/>
              </a:lnSpc>
              <a:spcBef>
                <a:spcPts val="0"/>
              </a:spcBef>
              <a:spcAft>
                <a:spcPts val="0"/>
              </a:spcAft>
              <a:buClrTx/>
              <a:buSzTx/>
              <a:buFontTx/>
              <a:buNone/>
              <a:tabLst/>
              <a:defRPr/>
            </a:pPr>
            <a:r>
              <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7"/>
              </a:rPr>
              <a:t>https://www.razvojnaagencijazagreb.hr/</a:t>
            </a:r>
            <a:endPar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algn="ctr" defTabSz="371475">
              <a:lnSpc>
                <a:spcPct val="250000"/>
              </a:lnSpc>
              <a:defRPr/>
            </a:pPr>
            <a:r>
              <a:rPr lang="hr-HR" sz="1463" b="1"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razvojna.agencija@zagreb.hr</a:t>
            </a:r>
            <a:r>
              <a:rPr lang="hr-HR" sz="1463" b="1" dirty="0">
                <a:solidFill>
                  <a:srgbClr val="0070C0"/>
                </a:solidFill>
                <a:latin typeface="Arial" panose="020B0604020202020204" pitchFamily="34" charset="0"/>
                <a:cs typeface="Arial" panose="020B0604020202020204" pitchFamily="34" charset="0"/>
              </a:rPr>
              <a:t> </a:t>
            </a:r>
          </a:p>
          <a:p>
            <a:pPr algn="ctr" defTabSz="371475">
              <a:lnSpc>
                <a:spcPct val="250000"/>
              </a:lnSpc>
              <a:defRPr/>
            </a:pPr>
            <a:endPar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371475" rtl="0" eaLnBrk="1" fontAlgn="auto" latinLnBrk="0" hangingPunct="1">
              <a:lnSpc>
                <a:spcPct val="150000"/>
              </a:lnSpc>
              <a:spcBef>
                <a:spcPts val="0"/>
              </a:spcBef>
              <a:spcAft>
                <a:spcPts val="0"/>
              </a:spcAft>
              <a:buClrTx/>
              <a:buSzTx/>
              <a:buFontTx/>
              <a:buNone/>
              <a:tabLst/>
              <a:defRPr/>
            </a:pPr>
            <a:r>
              <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Prilaz Ivana Visina 1-3 / 10 000 Zagreb, Hrvatska</a:t>
            </a:r>
          </a:p>
          <a:p>
            <a:pPr marL="0" marR="0" lvl="0" indent="0" algn="ctr" defTabSz="371475" rtl="0" eaLnBrk="1" fontAlgn="auto" latinLnBrk="0" hangingPunct="1">
              <a:lnSpc>
                <a:spcPct val="150000"/>
              </a:lnSpc>
              <a:spcBef>
                <a:spcPts val="0"/>
              </a:spcBef>
              <a:spcAft>
                <a:spcPts val="0"/>
              </a:spcAft>
              <a:buClrTx/>
              <a:buSzTx/>
              <a:buFontTx/>
              <a:buNone/>
              <a:tabLst/>
              <a:defRPr/>
            </a:pPr>
            <a:r>
              <a:rPr kumimoji="0" lang="hr-HR" sz="1463"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Tel: +385 1 460 3482</a:t>
            </a:r>
          </a:p>
        </p:txBody>
      </p:sp>
    </p:spTree>
    <p:extLst>
      <p:ext uri="{BB962C8B-B14F-4D97-AF65-F5344CB8AC3E}">
        <p14:creationId xmlns:p14="http://schemas.microsoft.com/office/powerpoint/2010/main" val="352669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492385" y="1305652"/>
            <a:ext cx="8743426" cy="3970318"/>
          </a:xfrm>
          <a:prstGeom prst="rect">
            <a:avLst/>
          </a:prstGeom>
          <a:noFill/>
        </p:spPr>
        <p:txBody>
          <a:bodyPr wrap="square" rtlCol="0">
            <a:spAutoFit/>
          </a:bodyPr>
          <a:lstStyle/>
          <a:p>
            <a:pPr algn="just"/>
            <a:r>
              <a:rPr lang="hr-HR" dirty="0"/>
              <a:t>Podrškom ulaganjima u zelenu i digitalnu tranziciju te unaprjeđenjem javne turističke infrastrukture planira se potaknuti održivi razvoj turizma tijekom cijele godine, povećati raznovrsnost turističke ponude na manje razvijenim turističkim odredištima, smanjiti prekomjerni turizam u najrazvijenijim turističkim područjima te potaknuti gospodarski oporavak i zapošljavanje lokalnog stanovništva, što će pozitivno utjecati na smanjenje regionalnih neujednačenosti te demografsku revitalizaciju.</a:t>
            </a:r>
          </a:p>
          <a:p>
            <a:pPr algn="just"/>
            <a:r>
              <a:rPr lang="hr-HR" dirty="0"/>
              <a:t> </a:t>
            </a:r>
          </a:p>
          <a:p>
            <a:pPr algn="just"/>
            <a:r>
              <a:rPr lang="hr-HR" dirty="0"/>
              <a:t>Za potrebe praćenja postignuća projekta, prijavitelj je obvezan na razini projektnog prijedloga navesti konkretne vrijednosti za one </a:t>
            </a:r>
            <a:r>
              <a:rPr lang="hr-HR" b="1" dirty="0"/>
              <a:t>pokazatelje </a:t>
            </a:r>
            <a:r>
              <a:rPr lang="hr-HR" dirty="0"/>
              <a:t>(minimalno za jedan pokazatelj)</a:t>
            </a:r>
            <a:r>
              <a:rPr lang="hr-HR" b="1" i="1" dirty="0"/>
              <a:t> </a:t>
            </a:r>
            <a:r>
              <a:rPr lang="hr-HR" dirty="0"/>
              <a:t>koje će ostvariti provedbom projekta.</a:t>
            </a:r>
          </a:p>
          <a:p>
            <a:pPr algn="just"/>
            <a:endParaRPr lang="hr-HR" dirty="0"/>
          </a:p>
          <a:p>
            <a:pPr algn="just"/>
            <a:r>
              <a:rPr lang="hr-HR" dirty="0"/>
              <a:t>U slučaju da Korisnik ne ostvari planiranu razinu pokazatelja navedenih u projektnom prijedlogu, NT ima pravo od korisnika zatražiti izvršenje povrata sredstava.</a:t>
            </a:r>
          </a:p>
          <a:p>
            <a:endParaRPr lang="hr-HR" dirty="0"/>
          </a:p>
        </p:txBody>
      </p:sp>
    </p:spTree>
    <p:extLst>
      <p:ext uri="{BB962C8B-B14F-4D97-AF65-F5344CB8AC3E}">
        <p14:creationId xmlns:p14="http://schemas.microsoft.com/office/powerpoint/2010/main" val="34107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pic>
        <p:nvPicPr>
          <p:cNvPr id="3" name="Slika 2">
            <a:extLst>
              <a:ext uri="{FF2B5EF4-FFF2-40B4-BE49-F238E27FC236}">
                <a16:creationId xmlns:a16="http://schemas.microsoft.com/office/drawing/2014/main" id="{BDE862C4-E5E6-48C7-9A24-E2D2844D08A5}"/>
              </a:ext>
            </a:extLst>
          </p:cNvPr>
          <p:cNvPicPr>
            <a:picLocks noChangeAspect="1"/>
          </p:cNvPicPr>
          <p:nvPr/>
        </p:nvPicPr>
        <p:blipFill>
          <a:blip r:embed="rId7"/>
          <a:stretch>
            <a:fillRect/>
          </a:stretch>
        </p:blipFill>
        <p:spPr>
          <a:xfrm>
            <a:off x="456380" y="472816"/>
            <a:ext cx="8293920" cy="5533725"/>
          </a:xfrm>
          <a:prstGeom prst="rect">
            <a:avLst/>
          </a:prstGeom>
        </p:spPr>
      </p:pic>
    </p:spTree>
    <p:extLst>
      <p:ext uri="{BB962C8B-B14F-4D97-AF65-F5344CB8AC3E}">
        <p14:creationId xmlns:p14="http://schemas.microsoft.com/office/powerpoint/2010/main" val="12167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5" name="Slika 4">
            <a:extLst>
              <a:ext uri="{FF2B5EF4-FFF2-40B4-BE49-F238E27FC236}">
                <a16:creationId xmlns:a16="http://schemas.microsoft.com/office/drawing/2014/main" id="{F1C4FD1D-ACA0-4237-9AA3-AF7413A6A245}"/>
              </a:ext>
            </a:extLst>
          </p:cNvPr>
          <p:cNvPicPr>
            <a:picLocks noChangeAspect="1"/>
          </p:cNvPicPr>
          <p:nvPr/>
        </p:nvPicPr>
        <p:blipFill>
          <a:blip r:embed="rId7"/>
          <a:stretch>
            <a:fillRect/>
          </a:stretch>
        </p:blipFill>
        <p:spPr>
          <a:xfrm>
            <a:off x="733688" y="45645"/>
            <a:ext cx="6559623" cy="5960895"/>
          </a:xfrm>
          <a:prstGeom prst="rect">
            <a:avLst/>
          </a:prstGeom>
        </p:spPr>
      </p:pic>
    </p:spTree>
    <p:extLst>
      <p:ext uri="{BB962C8B-B14F-4D97-AF65-F5344CB8AC3E}">
        <p14:creationId xmlns:p14="http://schemas.microsoft.com/office/powerpoint/2010/main" val="191779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3" name="Slika 2">
            <a:extLst>
              <a:ext uri="{FF2B5EF4-FFF2-40B4-BE49-F238E27FC236}">
                <a16:creationId xmlns:a16="http://schemas.microsoft.com/office/drawing/2014/main" id="{A065576B-B396-4514-8EC2-D5E6CC4C4E17}"/>
              </a:ext>
            </a:extLst>
          </p:cNvPr>
          <p:cNvPicPr>
            <a:picLocks noChangeAspect="1"/>
          </p:cNvPicPr>
          <p:nvPr/>
        </p:nvPicPr>
        <p:blipFill>
          <a:blip r:embed="rId7"/>
          <a:stretch>
            <a:fillRect/>
          </a:stretch>
        </p:blipFill>
        <p:spPr>
          <a:xfrm>
            <a:off x="1117600" y="145143"/>
            <a:ext cx="7759700" cy="5758478"/>
          </a:xfrm>
          <a:prstGeom prst="rect">
            <a:avLst/>
          </a:prstGeom>
        </p:spPr>
      </p:pic>
    </p:spTree>
    <p:extLst>
      <p:ext uri="{BB962C8B-B14F-4D97-AF65-F5344CB8AC3E}">
        <p14:creationId xmlns:p14="http://schemas.microsoft.com/office/powerpoint/2010/main" val="406129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AutoShape 2" descr="Europska unija – Zajedno do fondova EU - Poslovna inteligencija">
            <a:extLst>
              <a:ext uri="{FF2B5EF4-FFF2-40B4-BE49-F238E27FC236}">
                <a16:creationId xmlns:a16="http://schemas.microsoft.com/office/drawing/2014/main" id="{E155350A-83A8-40E8-AC3E-485B42DD943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E958084-837B-4F0A-BA6C-6181DE4F92FE}"/>
              </a:ext>
            </a:extLst>
          </p:cNvPr>
          <p:cNvPicPr>
            <a:picLocks noChangeAspect="1"/>
          </p:cNvPicPr>
          <p:nvPr/>
        </p:nvPicPr>
        <p:blipFill>
          <a:blip r:embed="rId3"/>
          <a:stretch>
            <a:fillRect/>
          </a:stretch>
        </p:blipFill>
        <p:spPr>
          <a:xfrm>
            <a:off x="7074672" y="253997"/>
            <a:ext cx="2572667" cy="710737"/>
          </a:xfrm>
          <a:prstGeom prst="rect">
            <a:avLst/>
          </a:prstGeom>
        </p:spPr>
      </p:pic>
      <p:pic>
        <p:nvPicPr>
          <p:cNvPr id="17" name="Slika 3">
            <a:extLst>
              <a:ext uri="{FF2B5EF4-FFF2-40B4-BE49-F238E27FC236}">
                <a16:creationId xmlns:a16="http://schemas.microsoft.com/office/drawing/2014/main" id="{FF9C29F9-D1CA-4105-8E39-AC85A005698D}"/>
              </a:ext>
            </a:extLst>
          </p:cNvPr>
          <p:cNvPicPr/>
          <p:nvPr/>
        </p:nvPicPr>
        <p:blipFill>
          <a:blip r:embed="rId4">
            <a:extLst>
              <a:ext uri="{28A0092B-C50C-407E-A947-70E740481C1C}">
                <a14:useLocalDpi xmlns:a14="http://schemas.microsoft.com/office/drawing/2010/main" val="0"/>
              </a:ext>
            </a:extLst>
          </a:blip>
          <a:stretch>
            <a:fillRect/>
          </a:stretch>
        </p:blipFill>
        <p:spPr>
          <a:xfrm>
            <a:off x="575564" y="6006541"/>
            <a:ext cx="1866900" cy="662305"/>
          </a:xfrm>
          <a:prstGeom prst="rect">
            <a:avLst/>
          </a:prstGeom>
        </p:spPr>
      </p:pic>
      <p:pic>
        <p:nvPicPr>
          <p:cNvPr id="18" name="Slika 1">
            <a:extLst>
              <a:ext uri="{FF2B5EF4-FFF2-40B4-BE49-F238E27FC236}">
                <a16:creationId xmlns:a16="http://schemas.microsoft.com/office/drawing/2014/main" id="{40728568-E82E-4369-ACF8-D8C1A3396A39}"/>
              </a:ext>
            </a:extLst>
          </p:cNvPr>
          <p:cNvPicPr/>
          <p:nvPr/>
        </p:nvPicPr>
        <p:blipFill>
          <a:blip r:embed="rId5">
            <a:extLst>
              <a:ext uri="{28A0092B-C50C-407E-A947-70E740481C1C}">
                <a14:useLocalDpi xmlns:a14="http://schemas.microsoft.com/office/drawing/2010/main" val="0"/>
              </a:ext>
            </a:extLst>
          </a:blip>
          <a:stretch>
            <a:fillRect/>
          </a:stretch>
        </p:blipFill>
        <p:spPr>
          <a:xfrm>
            <a:off x="4215446" y="6006541"/>
            <a:ext cx="1297305" cy="805815"/>
          </a:xfrm>
          <a:prstGeom prst="rect">
            <a:avLst/>
          </a:prstGeom>
        </p:spPr>
      </p:pic>
      <p:pic>
        <p:nvPicPr>
          <p:cNvPr id="19" name="Slika 2">
            <a:extLst>
              <a:ext uri="{FF2B5EF4-FFF2-40B4-BE49-F238E27FC236}">
                <a16:creationId xmlns:a16="http://schemas.microsoft.com/office/drawing/2014/main" id="{8A6D6C5F-D4F1-4246-8B18-698EB1151B43}"/>
              </a:ext>
            </a:extLst>
          </p:cNvPr>
          <p:cNvPicPr>
            <a:picLocks noGrp="1"/>
          </p:cNvPicPr>
          <p:nvPr>
            <p:ph idx="1"/>
          </p:nvPr>
        </p:nvPicPr>
        <p:blipFill>
          <a:blip r:embed="rId6">
            <a:extLst>
              <a:ext uri="{28A0092B-C50C-407E-A947-70E740481C1C}">
                <a14:useLocalDpi xmlns:a14="http://schemas.microsoft.com/office/drawing/2010/main" val="0"/>
              </a:ext>
            </a:extLst>
          </a:blip>
          <a:stretch>
            <a:fillRect/>
          </a:stretch>
        </p:blipFill>
        <p:spPr>
          <a:xfrm>
            <a:off x="7463537" y="6006541"/>
            <a:ext cx="2183802" cy="630517"/>
          </a:xfrm>
          <a:prstGeom prst="rect">
            <a:avLst/>
          </a:prstGeom>
        </p:spPr>
      </p:pic>
      <p:sp>
        <p:nvSpPr>
          <p:cNvPr id="2" name="TextBox 1">
            <a:extLst>
              <a:ext uri="{FF2B5EF4-FFF2-40B4-BE49-F238E27FC236}">
                <a16:creationId xmlns:a16="http://schemas.microsoft.com/office/drawing/2014/main" id="{825A042C-9B2D-4A0B-8271-F11A31DB9CC9}"/>
              </a:ext>
            </a:extLst>
          </p:cNvPr>
          <p:cNvSpPr txBox="1"/>
          <p:nvPr/>
        </p:nvSpPr>
        <p:spPr>
          <a:xfrm>
            <a:off x="733687" y="722054"/>
            <a:ext cx="8743426" cy="1754326"/>
          </a:xfrm>
          <a:prstGeom prst="rect">
            <a:avLst/>
          </a:prstGeom>
          <a:noFill/>
        </p:spPr>
        <p:txBody>
          <a:bodyPr wrap="square" rtlCol="0">
            <a:spAutoFit/>
          </a:bodyPr>
          <a:lstStyle/>
          <a:p>
            <a:endParaRPr lang="hr-HR" b="1" dirty="0">
              <a:solidFill>
                <a:srgbClr val="0070C0"/>
              </a:solidFill>
            </a:endParaRPr>
          </a:p>
          <a:p>
            <a:endParaRPr lang="hr-HR" b="1" dirty="0"/>
          </a:p>
          <a:p>
            <a:endParaRPr lang="hr-HR" b="1" dirty="0"/>
          </a:p>
          <a:p>
            <a:endParaRPr lang="hr-HR" b="1" dirty="0"/>
          </a:p>
          <a:p>
            <a:endParaRPr lang="hr-HR" b="1" dirty="0"/>
          </a:p>
          <a:p>
            <a:endParaRPr lang="hr-HR" b="1" dirty="0"/>
          </a:p>
        </p:txBody>
      </p:sp>
      <p:pic>
        <p:nvPicPr>
          <p:cNvPr id="5" name="Slika 4">
            <a:extLst>
              <a:ext uri="{FF2B5EF4-FFF2-40B4-BE49-F238E27FC236}">
                <a16:creationId xmlns:a16="http://schemas.microsoft.com/office/drawing/2014/main" id="{39FA5528-2244-4225-80A2-001A91654083}"/>
              </a:ext>
            </a:extLst>
          </p:cNvPr>
          <p:cNvPicPr>
            <a:picLocks noChangeAspect="1"/>
          </p:cNvPicPr>
          <p:nvPr/>
        </p:nvPicPr>
        <p:blipFill>
          <a:blip r:embed="rId7"/>
          <a:stretch>
            <a:fillRect/>
          </a:stretch>
        </p:blipFill>
        <p:spPr>
          <a:xfrm>
            <a:off x="319850" y="609364"/>
            <a:ext cx="9016523" cy="5042135"/>
          </a:xfrm>
          <a:prstGeom prst="rect">
            <a:avLst/>
          </a:prstGeom>
        </p:spPr>
      </p:pic>
    </p:spTree>
    <p:extLst>
      <p:ext uri="{BB962C8B-B14F-4D97-AF65-F5344CB8AC3E}">
        <p14:creationId xmlns:p14="http://schemas.microsoft.com/office/powerpoint/2010/main" val="956271120"/>
      </p:ext>
    </p:extLst>
  </p:cSld>
  <p:clrMapOvr>
    <a:masterClrMapping/>
  </p:clrMapOvr>
</p:sld>
</file>

<file path=ppt/theme/theme1.xml><?xml version="1.0" encoding="utf-8"?>
<a:theme xmlns:a="http://schemas.openxmlformats.org/drawingml/2006/main" name="Tema sustava Office">
  <a:themeElements>
    <a:clrScheme name="Tema sustav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sustava Office">
  <a:themeElements>
    <a:clrScheme name="Tema sustav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sustava Office">
  <a:themeElements>
    <a:clrScheme name="Tema sustav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27929</TotalTime>
  <Words>3526</Words>
  <Application>Microsoft Office PowerPoint</Application>
  <PresentationFormat>A4 (210x297 mm)</PresentationFormat>
  <Paragraphs>423</Paragraphs>
  <Slides>43</Slides>
  <Notes>1</Notes>
  <HiddenSlides>0</HiddenSlides>
  <MMClips>0</MMClips>
  <ScaleCrop>false</ScaleCrop>
  <HeadingPairs>
    <vt:vector size="6" baseType="variant">
      <vt:variant>
        <vt:lpstr>Korišteni fontovi</vt:lpstr>
      </vt:variant>
      <vt:variant>
        <vt:i4>4</vt:i4>
      </vt:variant>
      <vt:variant>
        <vt:lpstr>Tema</vt:lpstr>
      </vt:variant>
      <vt:variant>
        <vt:i4>3</vt:i4>
      </vt:variant>
      <vt:variant>
        <vt:lpstr>Naslovi slajdova</vt:lpstr>
      </vt:variant>
      <vt:variant>
        <vt:i4>43</vt:i4>
      </vt:variant>
    </vt:vector>
  </HeadingPairs>
  <TitlesOfParts>
    <vt:vector size="50" baseType="lpstr">
      <vt:lpstr>Arial</vt:lpstr>
      <vt:lpstr>Arial Black</vt:lpstr>
      <vt:lpstr>Calibri</vt:lpstr>
      <vt:lpstr>Calibri Light</vt:lpstr>
      <vt:lpstr>Tema sustava Office</vt:lpstr>
      <vt:lpstr>1_Tema sustava Office</vt:lpstr>
      <vt:lpstr>2_Tema sustava Office</vt:lpstr>
      <vt:lpstr>Poziv na dodjelu bespovratnih sredstava C1.6. R1-I1 Regionalna diversifikacija i specijalizacija hrvatskog turizma kroz ulaganja u razvoj turističkih proizvoda visoke dodane vrijednosti</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3.6. Ocjena kvalitete</vt:lpstr>
      <vt:lpstr>3.7. Važni indikativni vremenski rokovi </vt:lpstr>
      <vt:lpstr>Informacije o Pozivu</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VELIKI  NASLOV PREZENTACIJE</dc:title>
  <dc:creator>Natalija Vuger</dc:creator>
  <cp:lastModifiedBy>Razvojna agencija Zagreb</cp:lastModifiedBy>
  <cp:revision>265</cp:revision>
  <cp:lastPrinted>2022-10-28T08:48:02Z</cp:lastPrinted>
  <dcterms:created xsi:type="dcterms:W3CDTF">2019-11-13T10:03:54Z</dcterms:created>
  <dcterms:modified xsi:type="dcterms:W3CDTF">2022-11-25T13:11:07Z</dcterms:modified>
</cp:coreProperties>
</file>